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57" r:id="rId3"/>
    <p:sldId id="258" r:id="rId4"/>
    <p:sldId id="259" r:id="rId5"/>
    <p:sldId id="300" r:id="rId6"/>
    <p:sldId id="260" r:id="rId7"/>
    <p:sldId id="261" r:id="rId8"/>
    <p:sldId id="264" r:id="rId9"/>
    <p:sldId id="262" r:id="rId10"/>
    <p:sldId id="263" r:id="rId11"/>
    <p:sldId id="265" r:id="rId12"/>
    <p:sldId id="287" r:id="rId13"/>
    <p:sldId id="266" r:id="rId14"/>
    <p:sldId id="296" r:id="rId15"/>
    <p:sldId id="299" r:id="rId16"/>
    <p:sldId id="297" r:id="rId17"/>
    <p:sldId id="267" r:id="rId18"/>
    <p:sldId id="268" r:id="rId19"/>
    <p:sldId id="272" r:id="rId20"/>
    <p:sldId id="286" r:id="rId21"/>
    <p:sldId id="284" r:id="rId22"/>
    <p:sldId id="285" r:id="rId23"/>
    <p:sldId id="301" r:id="rId24"/>
    <p:sldId id="302" r:id="rId25"/>
    <p:sldId id="269" r:id="rId26"/>
    <p:sldId id="270" r:id="rId27"/>
    <p:sldId id="325" r:id="rId28"/>
    <p:sldId id="318" r:id="rId29"/>
    <p:sldId id="322" r:id="rId30"/>
    <p:sldId id="319" r:id="rId31"/>
    <p:sldId id="326" r:id="rId32"/>
    <p:sldId id="320" r:id="rId33"/>
    <p:sldId id="321" r:id="rId34"/>
    <p:sldId id="271" r:id="rId35"/>
    <p:sldId id="288" r:id="rId36"/>
    <p:sldId id="337" r:id="rId37"/>
    <p:sldId id="289" r:id="rId38"/>
    <p:sldId id="338" r:id="rId39"/>
    <p:sldId id="306" r:id="rId40"/>
    <p:sldId id="295" r:id="rId41"/>
    <p:sldId id="341" r:id="rId42"/>
    <p:sldId id="303" r:id="rId43"/>
    <p:sldId id="273" r:id="rId44"/>
    <p:sldId id="274" r:id="rId45"/>
    <p:sldId id="291" r:id="rId46"/>
    <p:sldId id="307" r:id="rId47"/>
    <p:sldId id="328" r:id="rId48"/>
    <p:sldId id="304" r:id="rId49"/>
    <p:sldId id="275" r:id="rId50"/>
    <p:sldId id="276" r:id="rId51"/>
    <p:sldId id="277" r:id="rId52"/>
    <p:sldId id="308" r:id="rId53"/>
    <p:sldId id="339" r:id="rId54"/>
    <p:sldId id="309" r:id="rId55"/>
    <p:sldId id="310" r:id="rId56"/>
    <p:sldId id="329" r:id="rId57"/>
    <p:sldId id="336" r:id="rId58"/>
    <p:sldId id="311" r:id="rId59"/>
    <p:sldId id="315" r:id="rId60"/>
    <p:sldId id="312" r:id="rId61"/>
    <p:sldId id="330" r:id="rId62"/>
    <p:sldId id="327" r:id="rId63"/>
    <p:sldId id="340" r:id="rId64"/>
    <p:sldId id="316" r:id="rId65"/>
    <p:sldId id="317" r:id="rId66"/>
    <p:sldId id="305" r:id="rId67"/>
    <p:sldId id="278" r:id="rId68"/>
    <p:sldId id="279" r:id="rId69"/>
    <p:sldId id="280" r:id="rId70"/>
    <p:sldId id="282" r:id="rId71"/>
    <p:sldId id="323" r:id="rId72"/>
    <p:sldId id="283" r:id="rId73"/>
    <p:sldId id="331" r:id="rId74"/>
    <p:sldId id="324" r:id="rId75"/>
    <p:sldId id="332" r:id="rId76"/>
    <p:sldId id="333" r:id="rId7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F0F"/>
    <a:srgbClr val="003300"/>
    <a:srgbClr val="006600"/>
    <a:srgbClr val="2A421A"/>
    <a:srgbClr val="FC7C7F"/>
    <a:srgbClr val="800000"/>
    <a:srgbClr val="663300"/>
    <a:srgbClr val="1D2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32"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DBE89-5C54-4FCF-8BDB-93E5CC983C05}" type="datetimeFigureOut">
              <a:rPr lang="de-DE" smtClean="0"/>
              <a:t>16.06.2026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04092-6431-4ADF-AAA5-579AC5546B60}" type="slidenum">
              <a:rPr lang="de-DE" smtClean="0"/>
              <a:t>‹Nr.›</a:t>
            </a:fld>
            <a:endParaRPr lang="de-DE" dirty="0"/>
          </a:p>
        </p:txBody>
      </p:sp>
    </p:spTree>
    <p:extLst>
      <p:ext uri="{BB962C8B-B14F-4D97-AF65-F5344CB8AC3E}">
        <p14:creationId xmlns:p14="http://schemas.microsoft.com/office/powerpoint/2010/main" val="1687082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804092-6431-4ADF-AAA5-579AC5546B60}" type="slidenum">
              <a:rPr lang="de-DE" smtClean="0"/>
              <a:t>19</a:t>
            </a:fld>
            <a:endParaRPr lang="de-DE" dirty="0"/>
          </a:p>
        </p:txBody>
      </p:sp>
    </p:spTree>
    <p:extLst>
      <p:ext uri="{BB962C8B-B14F-4D97-AF65-F5344CB8AC3E}">
        <p14:creationId xmlns:p14="http://schemas.microsoft.com/office/powerpoint/2010/main" val="115433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DCEC8-CEC0-0CB5-723D-45E2224418C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5C5A2A7-5DA6-2B8A-AA31-996FC17F2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CD4E713-8C6A-998A-85FC-15544B15FF6C}"/>
              </a:ext>
            </a:extLst>
          </p:cNvPr>
          <p:cNvSpPr>
            <a:spLocks noGrp="1"/>
          </p:cNvSpPr>
          <p:nvPr>
            <p:ph type="dt" sz="half" idx="10"/>
          </p:nvPr>
        </p:nvSpPr>
        <p:spPr/>
        <p:txBody>
          <a:bodyPr/>
          <a:lstStyle/>
          <a:p>
            <a:fld id="{322FCA50-2E2A-4AC5-9A79-96405D980E96}" type="datetime1">
              <a:rPr lang="de-DE" smtClean="0"/>
              <a:t>16.06.2026</a:t>
            </a:fld>
            <a:endParaRPr lang="de-DE" dirty="0"/>
          </a:p>
        </p:txBody>
      </p:sp>
      <p:sp>
        <p:nvSpPr>
          <p:cNvPr id="5" name="Fußzeilenplatzhalter 4">
            <a:extLst>
              <a:ext uri="{FF2B5EF4-FFF2-40B4-BE49-F238E27FC236}">
                <a16:creationId xmlns:a16="http://schemas.microsoft.com/office/drawing/2014/main" id="{0190331E-642D-8E01-53F2-5EC3C57A755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51FDB9D-F4CD-03E1-038C-5EC21206D7E3}"/>
              </a:ext>
            </a:extLst>
          </p:cNvPr>
          <p:cNvSpPr>
            <a:spLocks noGrp="1"/>
          </p:cNvSpPr>
          <p:nvPr>
            <p:ph type="sldNum" sz="quarter" idx="12"/>
          </p:nvPr>
        </p:nvSpPr>
        <p:spPr/>
        <p:txBody>
          <a:bodyPr/>
          <a:lstStyle/>
          <a:p>
            <a:fld id="{68DCA2A9-AE72-4666-B0AC-B8F34655BE37}" type="slidenum">
              <a:rPr lang="de-DE" smtClean="0"/>
              <a:t>‹Nr.›</a:t>
            </a:fld>
            <a:endParaRPr lang="de-DE" dirty="0"/>
          </a:p>
        </p:txBody>
      </p:sp>
    </p:spTree>
    <p:extLst>
      <p:ext uri="{BB962C8B-B14F-4D97-AF65-F5344CB8AC3E}">
        <p14:creationId xmlns:p14="http://schemas.microsoft.com/office/powerpoint/2010/main" val="972471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31665-D263-95A1-A2A4-DDF6CB9D872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F01D3BC-31FD-7DF6-40D5-E479FDCEC13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05FD201-CDB0-8126-B6D5-E3CB4C25D2EF}"/>
              </a:ext>
            </a:extLst>
          </p:cNvPr>
          <p:cNvSpPr>
            <a:spLocks noGrp="1"/>
          </p:cNvSpPr>
          <p:nvPr>
            <p:ph type="dt" sz="half" idx="10"/>
          </p:nvPr>
        </p:nvSpPr>
        <p:spPr/>
        <p:txBody>
          <a:bodyPr/>
          <a:lstStyle/>
          <a:p>
            <a:fld id="{EDB8DD76-FFFE-4A5D-B82C-D891A95AB8F1}" type="datetime1">
              <a:rPr lang="de-DE" smtClean="0"/>
              <a:t>16.06.2026</a:t>
            </a:fld>
            <a:endParaRPr lang="de-DE" dirty="0"/>
          </a:p>
        </p:txBody>
      </p:sp>
      <p:sp>
        <p:nvSpPr>
          <p:cNvPr id="5" name="Fußzeilenplatzhalter 4">
            <a:extLst>
              <a:ext uri="{FF2B5EF4-FFF2-40B4-BE49-F238E27FC236}">
                <a16:creationId xmlns:a16="http://schemas.microsoft.com/office/drawing/2014/main" id="{8EB2DA2C-7F44-80A0-ED65-F2E28F4151C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8C68ACAA-F89C-80CE-87EC-2F8FB96B98A5}"/>
              </a:ext>
            </a:extLst>
          </p:cNvPr>
          <p:cNvSpPr>
            <a:spLocks noGrp="1"/>
          </p:cNvSpPr>
          <p:nvPr>
            <p:ph type="sldNum" sz="quarter" idx="12"/>
          </p:nvPr>
        </p:nvSpPr>
        <p:spPr/>
        <p:txBody>
          <a:bodyPr/>
          <a:lstStyle/>
          <a:p>
            <a:fld id="{68DCA2A9-AE72-4666-B0AC-B8F34655BE37}" type="slidenum">
              <a:rPr lang="de-DE" smtClean="0"/>
              <a:t>‹Nr.›</a:t>
            </a:fld>
            <a:endParaRPr lang="de-DE" dirty="0"/>
          </a:p>
        </p:txBody>
      </p:sp>
    </p:spTree>
    <p:extLst>
      <p:ext uri="{BB962C8B-B14F-4D97-AF65-F5344CB8AC3E}">
        <p14:creationId xmlns:p14="http://schemas.microsoft.com/office/powerpoint/2010/main" val="343585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78DD1A3-1C90-C6C0-2B4B-1DFE599EFD6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C78A02F-D4F2-6C50-A647-F5B790F5D1F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AD31B03-0B27-CD78-F87E-6A0AF43682D0}"/>
              </a:ext>
            </a:extLst>
          </p:cNvPr>
          <p:cNvSpPr>
            <a:spLocks noGrp="1"/>
          </p:cNvSpPr>
          <p:nvPr>
            <p:ph type="dt" sz="half" idx="10"/>
          </p:nvPr>
        </p:nvSpPr>
        <p:spPr/>
        <p:txBody>
          <a:bodyPr/>
          <a:lstStyle/>
          <a:p>
            <a:fld id="{F021C026-CFC2-4903-A8C5-DE0FDDB08A1D}" type="datetime1">
              <a:rPr lang="de-DE" smtClean="0"/>
              <a:t>16.06.2026</a:t>
            </a:fld>
            <a:endParaRPr lang="de-DE" dirty="0"/>
          </a:p>
        </p:txBody>
      </p:sp>
      <p:sp>
        <p:nvSpPr>
          <p:cNvPr id="5" name="Fußzeilenplatzhalter 4">
            <a:extLst>
              <a:ext uri="{FF2B5EF4-FFF2-40B4-BE49-F238E27FC236}">
                <a16:creationId xmlns:a16="http://schemas.microsoft.com/office/drawing/2014/main" id="{43CAE3A1-510B-C51D-1FEB-680803987D4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268FC7E8-2F3A-20E6-D3FB-A2B9FB55537D}"/>
              </a:ext>
            </a:extLst>
          </p:cNvPr>
          <p:cNvSpPr>
            <a:spLocks noGrp="1"/>
          </p:cNvSpPr>
          <p:nvPr>
            <p:ph type="sldNum" sz="quarter" idx="12"/>
          </p:nvPr>
        </p:nvSpPr>
        <p:spPr/>
        <p:txBody>
          <a:bodyPr/>
          <a:lstStyle/>
          <a:p>
            <a:fld id="{68DCA2A9-AE72-4666-B0AC-B8F34655BE37}" type="slidenum">
              <a:rPr lang="de-DE" smtClean="0"/>
              <a:t>‹Nr.›</a:t>
            </a:fld>
            <a:endParaRPr lang="de-DE" dirty="0"/>
          </a:p>
        </p:txBody>
      </p:sp>
    </p:spTree>
    <p:extLst>
      <p:ext uri="{BB962C8B-B14F-4D97-AF65-F5344CB8AC3E}">
        <p14:creationId xmlns:p14="http://schemas.microsoft.com/office/powerpoint/2010/main" val="67304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6CF78-A658-A7CC-329E-1D072E6D1DF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9E7CF01-22D4-7036-F33E-B1FC0C8DF4A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08410D1-E04F-CC56-B09F-7E4D860AAB81}"/>
              </a:ext>
            </a:extLst>
          </p:cNvPr>
          <p:cNvSpPr>
            <a:spLocks noGrp="1"/>
          </p:cNvSpPr>
          <p:nvPr>
            <p:ph type="dt" sz="half" idx="10"/>
          </p:nvPr>
        </p:nvSpPr>
        <p:spPr/>
        <p:txBody>
          <a:bodyPr/>
          <a:lstStyle/>
          <a:p>
            <a:fld id="{BD68E70E-2D24-46D0-94AB-2C3BF6337CA4}" type="datetime1">
              <a:rPr lang="de-DE" smtClean="0"/>
              <a:t>16.06.2026</a:t>
            </a:fld>
            <a:endParaRPr lang="de-DE" dirty="0"/>
          </a:p>
        </p:txBody>
      </p:sp>
      <p:sp>
        <p:nvSpPr>
          <p:cNvPr id="5" name="Fußzeilenplatzhalter 4">
            <a:extLst>
              <a:ext uri="{FF2B5EF4-FFF2-40B4-BE49-F238E27FC236}">
                <a16:creationId xmlns:a16="http://schemas.microsoft.com/office/drawing/2014/main" id="{EA9A7A53-B9AD-D0F7-C6A9-E4F34D12239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4F7ACF83-C190-E027-7700-DDEB5B009EA0}"/>
              </a:ext>
            </a:extLst>
          </p:cNvPr>
          <p:cNvSpPr>
            <a:spLocks noGrp="1"/>
          </p:cNvSpPr>
          <p:nvPr>
            <p:ph type="sldNum" sz="quarter" idx="12"/>
          </p:nvPr>
        </p:nvSpPr>
        <p:spPr/>
        <p:txBody>
          <a:bodyPr/>
          <a:lstStyle/>
          <a:p>
            <a:fld id="{68DCA2A9-AE72-4666-B0AC-B8F34655BE37}" type="slidenum">
              <a:rPr lang="de-DE" smtClean="0"/>
              <a:t>‹Nr.›</a:t>
            </a:fld>
            <a:endParaRPr lang="de-DE" dirty="0"/>
          </a:p>
        </p:txBody>
      </p:sp>
    </p:spTree>
    <p:extLst>
      <p:ext uri="{BB962C8B-B14F-4D97-AF65-F5344CB8AC3E}">
        <p14:creationId xmlns:p14="http://schemas.microsoft.com/office/powerpoint/2010/main" val="418227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B0C5E4-EE27-1B67-4B59-04C9CFDD158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1713A18-68C9-48E6-5180-159D28FC25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AD5B7AA-24BA-0751-2D9A-796CE6CBC11F}"/>
              </a:ext>
            </a:extLst>
          </p:cNvPr>
          <p:cNvSpPr>
            <a:spLocks noGrp="1"/>
          </p:cNvSpPr>
          <p:nvPr>
            <p:ph type="dt" sz="half" idx="10"/>
          </p:nvPr>
        </p:nvSpPr>
        <p:spPr/>
        <p:txBody>
          <a:bodyPr/>
          <a:lstStyle/>
          <a:p>
            <a:fld id="{C46F977C-5F7B-4D4A-A528-7AD33B7CF36B}" type="datetime1">
              <a:rPr lang="de-DE" smtClean="0"/>
              <a:t>16.06.2026</a:t>
            </a:fld>
            <a:endParaRPr lang="de-DE" dirty="0"/>
          </a:p>
        </p:txBody>
      </p:sp>
      <p:sp>
        <p:nvSpPr>
          <p:cNvPr id="5" name="Fußzeilenplatzhalter 4">
            <a:extLst>
              <a:ext uri="{FF2B5EF4-FFF2-40B4-BE49-F238E27FC236}">
                <a16:creationId xmlns:a16="http://schemas.microsoft.com/office/drawing/2014/main" id="{AFE40154-EFD6-EB61-2D5B-6AF3A5B1D0FD}"/>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B394C36-A0D0-39DB-3AD6-EE99623E46EE}"/>
              </a:ext>
            </a:extLst>
          </p:cNvPr>
          <p:cNvSpPr>
            <a:spLocks noGrp="1"/>
          </p:cNvSpPr>
          <p:nvPr>
            <p:ph type="sldNum" sz="quarter" idx="12"/>
          </p:nvPr>
        </p:nvSpPr>
        <p:spPr/>
        <p:txBody>
          <a:bodyPr/>
          <a:lstStyle/>
          <a:p>
            <a:fld id="{68DCA2A9-AE72-4666-B0AC-B8F34655BE37}" type="slidenum">
              <a:rPr lang="de-DE" smtClean="0"/>
              <a:t>‹Nr.›</a:t>
            </a:fld>
            <a:endParaRPr lang="de-DE" dirty="0"/>
          </a:p>
        </p:txBody>
      </p:sp>
    </p:spTree>
    <p:extLst>
      <p:ext uri="{BB962C8B-B14F-4D97-AF65-F5344CB8AC3E}">
        <p14:creationId xmlns:p14="http://schemas.microsoft.com/office/powerpoint/2010/main" val="370855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F836DD-798C-6384-6CE8-DF5E873A95E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F13EC72-3420-4251-9FD4-EBFFD30AE1F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F8C5E9A-7540-228E-4514-73D2C5C0FA1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12135FA-E47A-E070-9208-99EAECD7A197}"/>
              </a:ext>
            </a:extLst>
          </p:cNvPr>
          <p:cNvSpPr>
            <a:spLocks noGrp="1"/>
          </p:cNvSpPr>
          <p:nvPr>
            <p:ph type="dt" sz="half" idx="10"/>
          </p:nvPr>
        </p:nvSpPr>
        <p:spPr/>
        <p:txBody>
          <a:bodyPr/>
          <a:lstStyle/>
          <a:p>
            <a:fld id="{79A9925C-1A1A-4D89-88E8-07F32AB6291C}" type="datetime1">
              <a:rPr lang="de-DE" smtClean="0"/>
              <a:t>16.06.2026</a:t>
            </a:fld>
            <a:endParaRPr lang="de-DE" dirty="0"/>
          </a:p>
        </p:txBody>
      </p:sp>
      <p:sp>
        <p:nvSpPr>
          <p:cNvPr id="6" name="Fußzeilenplatzhalter 5">
            <a:extLst>
              <a:ext uri="{FF2B5EF4-FFF2-40B4-BE49-F238E27FC236}">
                <a16:creationId xmlns:a16="http://schemas.microsoft.com/office/drawing/2014/main" id="{89107CDB-CEF1-F681-ED39-82D3BB82B94D}"/>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573980EF-C9FC-A783-837F-DDC7DCFC4717}"/>
              </a:ext>
            </a:extLst>
          </p:cNvPr>
          <p:cNvSpPr>
            <a:spLocks noGrp="1"/>
          </p:cNvSpPr>
          <p:nvPr>
            <p:ph type="sldNum" sz="quarter" idx="12"/>
          </p:nvPr>
        </p:nvSpPr>
        <p:spPr/>
        <p:txBody>
          <a:bodyPr/>
          <a:lstStyle/>
          <a:p>
            <a:fld id="{68DCA2A9-AE72-4666-B0AC-B8F34655BE37}" type="slidenum">
              <a:rPr lang="de-DE" smtClean="0"/>
              <a:t>‹Nr.›</a:t>
            </a:fld>
            <a:endParaRPr lang="de-DE" dirty="0"/>
          </a:p>
        </p:txBody>
      </p:sp>
    </p:spTree>
    <p:extLst>
      <p:ext uri="{BB962C8B-B14F-4D97-AF65-F5344CB8AC3E}">
        <p14:creationId xmlns:p14="http://schemas.microsoft.com/office/powerpoint/2010/main" val="41724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587C3-9218-DED3-33BB-9B28C5DE10B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1D720C6-D32A-CDD5-9686-3C4AB1C362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ADD4B7F-04A9-87C4-3E9A-8690BA45F4F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C83BA92-CBBD-7270-E23E-F5425EC7B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B3550DA-41A1-4F3D-C41F-68EEEA8FAF5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0A60885-AAF1-F84C-AB6A-AC02BBFAA1F5}"/>
              </a:ext>
            </a:extLst>
          </p:cNvPr>
          <p:cNvSpPr>
            <a:spLocks noGrp="1"/>
          </p:cNvSpPr>
          <p:nvPr>
            <p:ph type="dt" sz="half" idx="10"/>
          </p:nvPr>
        </p:nvSpPr>
        <p:spPr/>
        <p:txBody>
          <a:bodyPr/>
          <a:lstStyle/>
          <a:p>
            <a:fld id="{13465ACF-A426-4D37-A0FB-3F30C8A04115}" type="datetime1">
              <a:rPr lang="de-DE" smtClean="0"/>
              <a:t>16.06.2026</a:t>
            </a:fld>
            <a:endParaRPr lang="de-DE" dirty="0"/>
          </a:p>
        </p:txBody>
      </p:sp>
      <p:sp>
        <p:nvSpPr>
          <p:cNvPr id="8" name="Fußzeilenplatzhalter 7">
            <a:extLst>
              <a:ext uri="{FF2B5EF4-FFF2-40B4-BE49-F238E27FC236}">
                <a16:creationId xmlns:a16="http://schemas.microsoft.com/office/drawing/2014/main" id="{0496E6BA-AF4A-4731-9474-28D8B8B7C533}"/>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700047B5-CA93-E3B3-664B-A14FE1670CE2}"/>
              </a:ext>
            </a:extLst>
          </p:cNvPr>
          <p:cNvSpPr>
            <a:spLocks noGrp="1"/>
          </p:cNvSpPr>
          <p:nvPr>
            <p:ph type="sldNum" sz="quarter" idx="12"/>
          </p:nvPr>
        </p:nvSpPr>
        <p:spPr/>
        <p:txBody>
          <a:bodyPr/>
          <a:lstStyle/>
          <a:p>
            <a:fld id="{68DCA2A9-AE72-4666-B0AC-B8F34655BE37}" type="slidenum">
              <a:rPr lang="de-DE" smtClean="0"/>
              <a:t>‹Nr.›</a:t>
            </a:fld>
            <a:endParaRPr lang="de-DE" dirty="0"/>
          </a:p>
        </p:txBody>
      </p:sp>
    </p:spTree>
    <p:extLst>
      <p:ext uri="{BB962C8B-B14F-4D97-AF65-F5344CB8AC3E}">
        <p14:creationId xmlns:p14="http://schemas.microsoft.com/office/powerpoint/2010/main" val="111036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44E03-9E6E-781D-E307-E21B999CD9E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1EC8BCA-A62D-E2ED-6511-DC5396755ACC}"/>
              </a:ext>
            </a:extLst>
          </p:cNvPr>
          <p:cNvSpPr>
            <a:spLocks noGrp="1"/>
          </p:cNvSpPr>
          <p:nvPr>
            <p:ph type="dt" sz="half" idx="10"/>
          </p:nvPr>
        </p:nvSpPr>
        <p:spPr/>
        <p:txBody>
          <a:bodyPr/>
          <a:lstStyle/>
          <a:p>
            <a:fld id="{670D18B7-4492-4CB9-81C5-2C2530FE734A}" type="datetime1">
              <a:rPr lang="de-DE" smtClean="0"/>
              <a:t>16.06.2026</a:t>
            </a:fld>
            <a:endParaRPr lang="de-DE" dirty="0"/>
          </a:p>
        </p:txBody>
      </p:sp>
      <p:sp>
        <p:nvSpPr>
          <p:cNvPr id="4" name="Fußzeilenplatzhalter 3">
            <a:extLst>
              <a:ext uri="{FF2B5EF4-FFF2-40B4-BE49-F238E27FC236}">
                <a16:creationId xmlns:a16="http://schemas.microsoft.com/office/drawing/2014/main" id="{504B27C3-7EF1-ED92-7782-3B7B166D2E32}"/>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291508E6-A7FD-3EB3-3B4A-5C9BF1C43EA4}"/>
              </a:ext>
            </a:extLst>
          </p:cNvPr>
          <p:cNvSpPr>
            <a:spLocks noGrp="1"/>
          </p:cNvSpPr>
          <p:nvPr>
            <p:ph type="sldNum" sz="quarter" idx="12"/>
          </p:nvPr>
        </p:nvSpPr>
        <p:spPr/>
        <p:txBody>
          <a:bodyPr/>
          <a:lstStyle/>
          <a:p>
            <a:fld id="{68DCA2A9-AE72-4666-B0AC-B8F34655BE37}" type="slidenum">
              <a:rPr lang="de-DE" smtClean="0"/>
              <a:t>‹Nr.›</a:t>
            </a:fld>
            <a:endParaRPr lang="de-DE" dirty="0"/>
          </a:p>
        </p:txBody>
      </p:sp>
    </p:spTree>
    <p:extLst>
      <p:ext uri="{BB962C8B-B14F-4D97-AF65-F5344CB8AC3E}">
        <p14:creationId xmlns:p14="http://schemas.microsoft.com/office/powerpoint/2010/main" val="259920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A5BC416-F53D-4B30-95F4-0D798458C37E}"/>
              </a:ext>
            </a:extLst>
          </p:cNvPr>
          <p:cNvSpPr>
            <a:spLocks noGrp="1"/>
          </p:cNvSpPr>
          <p:nvPr>
            <p:ph type="dt" sz="half" idx="10"/>
          </p:nvPr>
        </p:nvSpPr>
        <p:spPr/>
        <p:txBody>
          <a:bodyPr/>
          <a:lstStyle/>
          <a:p>
            <a:fld id="{0083E7C0-F35E-463F-8867-89D00D7BE521}" type="datetime1">
              <a:rPr lang="de-DE" smtClean="0"/>
              <a:t>16.06.2026</a:t>
            </a:fld>
            <a:endParaRPr lang="de-DE" dirty="0"/>
          </a:p>
        </p:txBody>
      </p:sp>
      <p:sp>
        <p:nvSpPr>
          <p:cNvPr id="3" name="Fußzeilenplatzhalter 2">
            <a:extLst>
              <a:ext uri="{FF2B5EF4-FFF2-40B4-BE49-F238E27FC236}">
                <a16:creationId xmlns:a16="http://schemas.microsoft.com/office/drawing/2014/main" id="{DCB13645-0915-1A44-5636-88183E697554}"/>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E296502C-125B-3862-0320-A82C421238F4}"/>
              </a:ext>
            </a:extLst>
          </p:cNvPr>
          <p:cNvSpPr>
            <a:spLocks noGrp="1"/>
          </p:cNvSpPr>
          <p:nvPr>
            <p:ph type="sldNum" sz="quarter" idx="12"/>
          </p:nvPr>
        </p:nvSpPr>
        <p:spPr/>
        <p:txBody>
          <a:bodyPr/>
          <a:lstStyle/>
          <a:p>
            <a:fld id="{68DCA2A9-AE72-4666-B0AC-B8F34655BE37}" type="slidenum">
              <a:rPr lang="de-DE" smtClean="0"/>
              <a:t>‹Nr.›</a:t>
            </a:fld>
            <a:endParaRPr lang="de-DE" dirty="0"/>
          </a:p>
        </p:txBody>
      </p:sp>
    </p:spTree>
    <p:extLst>
      <p:ext uri="{BB962C8B-B14F-4D97-AF65-F5344CB8AC3E}">
        <p14:creationId xmlns:p14="http://schemas.microsoft.com/office/powerpoint/2010/main" val="192327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48703-8C1D-4F19-0D96-D6F7638227A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5692241-1FC0-D479-4D1B-C36747E1A8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F873F69-8541-FDC3-1A14-B8F594405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2702A7D-C2CF-3928-BF0A-A07AAC765CE6}"/>
              </a:ext>
            </a:extLst>
          </p:cNvPr>
          <p:cNvSpPr>
            <a:spLocks noGrp="1"/>
          </p:cNvSpPr>
          <p:nvPr>
            <p:ph type="dt" sz="half" idx="10"/>
          </p:nvPr>
        </p:nvSpPr>
        <p:spPr/>
        <p:txBody>
          <a:bodyPr/>
          <a:lstStyle/>
          <a:p>
            <a:fld id="{A15508B2-4658-45E9-8F24-3C199E20F283}" type="datetime1">
              <a:rPr lang="de-DE" smtClean="0"/>
              <a:t>16.06.2026</a:t>
            </a:fld>
            <a:endParaRPr lang="de-DE" dirty="0"/>
          </a:p>
        </p:txBody>
      </p:sp>
      <p:sp>
        <p:nvSpPr>
          <p:cNvPr id="6" name="Fußzeilenplatzhalter 5">
            <a:extLst>
              <a:ext uri="{FF2B5EF4-FFF2-40B4-BE49-F238E27FC236}">
                <a16:creationId xmlns:a16="http://schemas.microsoft.com/office/drawing/2014/main" id="{631582F8-70A0-9B88-F356-724E79C58C0D}"/>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12A7C102-4E5C-8BB8-68D4-1F033C9CB972}"/>
              </a:ext>
            </a:extLst>
          </p:cNvPr>
          <p:cNvSpPr>
            <a:spLocks noGrp="1"/>
          </p:cNvSpPr>
          <p:nvPr>
            <p:ph type="sldNum" sz="quarter" idx="12"/>
          </p:nvPr>
        </p:nvSpPr>
        <p:spPr/>
        <p:txBody>
          <a:bodyPr/>
          <a:lstStyle/>
          <a:p>
            <a:fld id="{68DCA2A9-AE72-4666-B0AC-B8F34655BE37}" type="slidenum">
              <a:rPr lang="de-DE" smtClean="0"/>
              <a:t>‹Nr.›</a:t>
            </a:fld>
            <a:endParaRPr lang="de-DE" dirty="0"/>
          </a:p>
        </p:txBody>
      </p:sp>
    </p:spTree>
    <p:extLst>
      <p:ext uri="{BB962C8B-B14F-4D97-AF65-F5344CB8AC3E}">
        <p14:creationId xmlns:p14="http://schemas.microsoft.com/office/powerpoint/2010/main" val="107405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191B0-573C-7CF1-66BE-40840A0846C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AFAD84A-6DEA-B19F-AE18-7D090E0A7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67CCB962-1057-2D32-E2BA-C792E431D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48018E6-BD4A-CBFF-C78A-E1840595ECDA}"/>
              </a:ext>
            </a:extLst>
          </p:cNvPr>
          <p:cNvSpPr>
            <a:spLocks noGrp="1"/>
          </p:cNvSpPr>
          <p:nvPr>
            <p:ph type="dt" sz="half" idx="10"/>
          </p:nvPr>
        </p:nvSpPr>
        <p:spPr/>
        <p:txBody>
          <a:bodyPr/>
          <a:lstStyle/>
          <a:p>
            <a:fld id="{DD520D8B-FA70-4224-80E2-60AB7208479E}" type="datetime1">
              <a:rPr lang="de-DE" smtClean="0"/>
              <a:t>16.06.2026</a:t>
            </a:fld>
            <a:endParaRPr lang="de-DE" dirty="0"/>
          </a:p>
        </p:txBody>
      </p:sp>
      <p:sp>
        <p:nvSpPr>
          <p:cNvPr id="6" name="Fußzeilenplatzhalter 5">
            <a:extLst>
              <a:ext uri="{FF2B5EF4-FFF2-40B4-BE49-F238E27FC236}">
                <a16:creationId xmlns:a16="http://schemas.microsoft.com/office/drawing/2014/main" id="{FC69BBB0-ABF8-F3A6-E445-DB8C31AB46EE}"/>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CD218768-57A1-C3CB-4026-E53009250120}"/>
              </a:ext>
            </a:extLst>
          </p:cNvPr>
          <p:cNvSpPr>
            <a:spLocks noGrp="1"/>
          </p:cNvSpPr>
          <p:nvPr>
            <p:ph type="sldNum" sz="quarter" idx="12"/>
          </p:nvPr>
        </p:nvSpPr>
        <p:spPr/>
        <p:txBody>
          <a:bodyPr/>
          <a:lstStyle/>
          <a:p>
            <a:fld id="{68DCA2A9-AE72-4666-B0AC-B8F34655BE37}" type="slidenum">
              <a:rPr lang="de-DE" smtClean="0"/>
              <a:t>‹Nr.›</a:t>
            </a:fld>
            <a:endParaRPr lang="de-DE" dirty="0"/>
          </a:p>
        </p:txBody>
      </p:sp>
    </p:spTree>
    <p:extLst>
      <p:ext uri="{BB962C8B-B14F-4D97-AF65-F5344CB8AC3E}">
        <p14:creationId xmlns:p14="http://schemas.microsoft.com/office/powerpoint/2010/main" val="362997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BC13A85-3D1F-3EE2-3DB1-A002622C47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B342251-BDE7-39B2-6D38-9492EA936B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49A09D5-85D7-9B2F-217E-AF30D7C10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FF564-34D1-4895-8303-8B07239E4B94}" type="datetime1">
              <a:rPr lang="de-DE" smtClean="0"/>
              <a:t>16.06.2026</a:t>
            </a:fld>
            <a:endParaRPr lang="de-DE" dirty="0"/>
          </a:p>
        </p:txBody>
      </p:sp>
      <p:sp>
        <p:nvSpPr>
          <p:cNvPr id="5" name="Fußzeilenplatzhalter 4">
            <a:extLst>
              <a:ext uri="{FF2B5EF4-FFF2-40B4-BE49-F238E27FC236}">
                <a16:creationId xmlns:a16="http://schemas.microsoft.com/office/drawing/2014/main" id="{5E9BC725-36C0-6FB1-4CC8-6A6480678C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A3B9737A-2A0C-0EB7-6346-5FA5BE323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CA2A9-AE72-4666-B0AC-B8F34655BE37}" type="slidenum">
              <a:rPr lang="de-DE" smtClean="0"/>
              <a:t>‹Nr.›</a:t>
            </a:fld>
            <a:endParaRPr lang="de-DE" dirty="0"/>
          </a:p>
        </p:txBody>
      </p:sp>
    </p:spTree>
    <p:extLst>
      <p:ext uri="{BB962C8B-B14F-4D97-AF65-F5344CB8AC3E}">
        <p14:creationId xmlns:p14="http://schemas.microsoft.com/office/powerpoint/2010/main" val="3242606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www.jagdverband.de/sites/default/files/DJV_Schie%C3%9Fvorschrift_01_April_2015_Leseversion.pdf" TargetMode="External"/><Relationship Id="rId3" Type="http://schemas.openxmlformats.org/officeDocument/2006/relationships/hyperlink" Target="https://www.gesetze-im-internet.de/waffg_2002/anlage_1.html" TargetMode="External"/><Relationship Id="rId7" Type="http://schemas.openxmlformats.org/officeDocument/2006/relationships/hyperlink" Target="https://cdn.svlfg.de/fiona8-blobs/public/svlfgonpremiseproduction/4602f00372a5a47d/aa5f9288fa14/vsg4_4-jagd.pdf" TargetMode="External"/><Relationship Id="rId2" Type="http://schemas.openxmlformats.org/officeDocument/2006/relationships/hyperlink" Target="https://www.gesetze-im-internet.de/waffg_2002/BJNR397010002.html" TargetMode="External"/><Relationship Id="rId1" Type="http://schemas.openxmlformats.org/officeDocument/2006/relationships/slideLayout" Target="../slideLayouts/slideLayout1.xml"/><Relationship Id="rId6" Type="http://schemas.openxmlformats.org/officeDocument/2006/relationships/hyperlink" Target="https://www.verwaltungsvorschriften-im-internet.de/bsvwvbund_05032012_BMJKM5.htm" TargetMode="External"/><Relationship Id="rId5" Type="http://schemas.openxmlformats.org/officeDocument/2006/relationships/hyperlink" Target="https://www.gesetze-im-internet.de/awaffv/BJNR212300003.html" TargetMode="External"/><Relationship Id="rId10" Type="http://schemas.openxmlformats.org/officeDocument/2006/relationships/image" Target="../media/image1.png"/><Relationship Id="rId4" Type="http://schemas.openxmlformats.org/officeDocument/2006/relationships/hyperlink" Target="https://www.gesetze-im-internet.de/waffg_2002/anlage_2.html" TargetMode="External"/><Relationship Id="rId9" Type="http://schemas.openxmlformats.org/officeDocument/2006/relationships/hyperlink" Target="https://www.gesetze-im-internet.de/bjagd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gesetze-im-internet.de/waffg_2002/anlage_1.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verwaltungsvorschriften-im-internet.de/bsvwvbund_05032012_BMJKM5.htm" TargetMode="External"/><Relationship Id="rId2" Type="http://schemas.openxmlformats.org/officeDocument/2006/relationships/hyperlink" Target="https://www.gesetze-im-internet.de/waffg_2002/anlage_1.html"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www.verwaltungsvorschriften-im-internet.de/bsvwvbund_05032012_BMJKM5.htm" TargetMode="External"/><Relationship Id="rId2" Type="http://schemas.openxmlformats.org/officeDocument/2006/relationships/hyperlink" Target="https://www.gesetze-im-internet.de/waffg_2002/anlage_1.html"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esetze-im-internet.de/waffg_2002/anlage_1.html"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e.wikipedia.org/wiki/Fangschuss_(Jagd)"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www.gesetze-im-internet.de/stgb/__35.html" TargetMode="External"/><Relationship Id="rId2" Type="http://schemas.openxmlformats.org/officeDocument/2006/relationships/hyperlink" Target="https://www.gesetze-im-internet.de/stgb/__32.html"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V2RDitgCaD0?feature=oembed" TargetMode="Externa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ideo" Target="https://www.youtube.com/embed/1s4plUZGj4w?feature=oembed" TargetMode="Externa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0.jpeg"/><Relationship Id="rId4" Type="http://schemas.openxmlformats.org/officeDocument/2006/relationships/image" Target="../media/image39.jpeg"/></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video" Target="https://www.youtube.com/embed/0H3_8QdwD9s?feature=oembed" TargetMode="Externa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7.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1.png"/></Relationships>
</file>

<file path=ppt/slides/_rels/slide6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1.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9.sv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blacktrident.com/de-de/collections/alle-black-trident-kydex-produkte" TargetMode="External"/><Relationship Id="rId2" Type="http://schemas.openxmlformats.org/officeDocument/2006/relationships/hyperlink" Target="https://www.frankonia.de/p/glock/pistole-43x/2007590"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amazon.de/dp/B097RPQH9Y?psc=1&amp;ref=ppx_yo2ov_dt_b_product_details" TargetMode="External"/><Relationship Id="rId4" Type="http://schemas.openxmlformats.org/officeDocument/2006/relationships/hyperlink" Target="https://www.nitecore.de/?gad_source=1&amp;gclid=Cj0KCQiA5rGuBhCnARIsAN11vgSQ1RPfZB8D5JdJCHM43Zo7Y6ZELYq3aZNAAR_jpKuSKEogz4E_d7kaApGYEALw_wcB"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9C602-A33D-D378-8C9D-FD3A3D9499A4}"/>
              </a:ext>
            </a:extLst>
          </p:cNvPr>
          <p:cNvSpPr>
            <a:spLocks noGrp="1"/>
          </p:cNvSpPr>
          <p:nvPr>
            <p:ph type="ctrTitle"/>
          </p:nvPr>
        </p:nvSpPr>
        <p:spPr>
          <a:xfrm>
            <a:off x="1524000" y="311227"/>
            <a:ext cx="9144000" cy="3791979"/>
          </a:xfrm>
        </p:spPr>
        <p:txBody>
          <a:bodyPr>
            <a:normAutofit fontScale="90000"/>
          </a:bodyPr>
          <a:lstStyle/>
          <a:p>
            <a:pPr>
              <a:lnSpc>
                <a:spcPct val="100000"/>
              </a:lnSpc>
            </a:pPr>
            <a:r>
              <a:rPr lang="de-DE" sz="6600" b="1" dirty="0">
                <a:solidFill>
                  <a:srgbClr val="800000"/>
                </a:solidFill>
                <a:latin typeface="Arial" panose="020B0604020202020204" pitchFamily="34" charset="0"/>
                <a:cs typeface="Arial" panose="020B0604020202020204" pitchFamily="34" charset="0"/>
              </a:rPr>
              <a:t>Herzlich Willkommen </a:t>
            </a:r>
            <a:br>
              <a:rPr lang="de-DE" sz="6600" dirty="0">
                <a:solidFill>
                  <a:srgbClr val="800000"/>
                </a:solidFill>
                <a:latin typeface="Arial" panose="020B0604020202020204" pitchFamily="34" charset="0"/>
                <a:cs typeface="Arial" panose="020B0604020202020204" pitchFamily="34" charset="0"/>
              </a:rPr>
            </a:br>
            <a:br>
              <a:rPr lang="de-DE" sz="6600" dirty="0">
                <a:solidFill>
                  <a:srgbClr val="800000"/>
                </a:solidFill>
                <a:latin typeface="Arial" panose="020B0604020202020204" pitchFamily="34" charset="0"/>
                <a:cs typeface="Arial" panose="020B0604020202020204" pitchFamily="34" charset="0"/>
              </a:rPr>
            </a:br>
            <a:r>
              <a:rPr lang="de-DE" sz="4400" b="1" dirty="0">
                <a:solidFill>
                  <a:schemeClr val="accent6"/>
                </a:solidFill>
                <a:latin typeface="Arial" panose="020B0604020202020204" pitchFamily="34" charset="0"/>
                <a:cs typeface="Arial" panose="020B0604020202020204" pitchFamily="34" charset="0"/>
              </a:rPr>
              <a:t>Grundlagenseminar - </a:t>
            </a:r>
            <a:br>
              <a:rPr lang="de-DE" sz="4400" b="1" dirty="0">
                <a:solidFill>
                  <a:schemeClr val="accent6"/>
                </a:solidFill>
                <a:latin typeface="Arial" panose="020B0604020202020204" pitchFamily="34" charset="0"/>
                <a:cs typeface="Arial" panose="020B0604020202020204" pitchFamily="34" charset="0"/>
              </a:rPr>
            </a:br>
            <a:r>
              <a:rPr lang="de-DE" sz="4400" b="1" dirty="0">
                <a:solidFill>
                  <a:schemeClr val="accent6"/>
                </a:solidFill>
                <a:latin typeface="Arial" panose="020B0604020202020204" pitchFamily="34" charset="0"/>
                <a:cs typeface="Arial" panose="020B0604020202020204" pitchFamily="34" charset="0"/>
              </a:rPr>
              <a:t>„Kurzwaffe im jagdlichen Einsatz“</a:t>
            </a:r>
            <a:endParaRPr lang="de-DE" b="1" dirty="0">
              <a:solidFill>
                <a:schemeClr val="accent6"/>
              </a:solidFill>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F3735264-E0DD-0CCF-7591-F9EDD0BF9016}"/>
              </a:ext>
            </a:extLst>
          </p:cNvPr>
          <p:cNvSpPr/>
          <p:nvPr/>
        </p:nvSpPr>
        <p:spPr>
          <a:xfrm>
            <a:off x="0" y="4703568"/>
            <a:ext cx="12192000" cy="2154433"/>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rgbClr val="2A421A"/>
              </a:solidFill>
            </a:endParaRPr>
          </a:p>
        </p:txBody>
      </p:sp>
      <p:sp>
        <p:nvSpPr>
          <p:cNvPr id="12" name="Textfeld 11">
            <a:extLst>
              <a:ext uri="{FF2B5EF4-FFF2-40B4-BE49-F238E27FC236}">
                <a16:creationId xmlns:a16="http://schemas.microsoft.com/office/drawing/2014/main" id="{3BD0ACCC-D66C-9B5E-883B-643A90E348F2}"/>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13" name="Textfeld 12">
            <a:extLst>
              <a:ext uri="{FF2B5EF4-FFF2-40B4-BE49-F238E27FC236}">
                <a16:creationId xmlns:a16="http://schemas.microsoft.com/office/drawing/2014/main" id="{4A4663A9-0DA5-93EB-E9CB-13A2A8F0A45D}"/>
              </a:ext>
            </a:extLst>
          </p:cNvPr>
          <p:cNvSpPr txBox="1"/>
          <p:nvPr/>
        </p:nvSpPr>
        <p:spPr>
          <a:xfrm>
            <a:off x="342077" y="4992832"/>
            <a:ext cx="1920897" cy="307777"/>
          </a:xfrm>
          <a:prstGeom prst="rect">
            <a:avLst/>
          </a:prstGeom>
          <a:noFill/>
        </p:spPr>
        <p:txBody>
          <a:bodyPr wrap="square" rtlCol="0">
            <a:spAutoFit/>
          </a:bodyPr>
          <a:lstStyle/>
          <a:p>
            <a:r>
              <a:rPr lang="de-DE" sz="1400" dirty="0">
                <a:solidFill>
                  <a:schemeClr val="bg1"/>
                </a:solidFill>
                <a:latin typeface="Arial" panose="020B0604020202020204" pitchFamily="34" charset="0"/>
                <a:cs typeface="Arial" panose="020B0604020202020204" pitchFamily="34" charset="0"/>
              </a:rPr>
              <a:t>12.06.2026</a:t>
            </a:r>
          </a:p>
        </p:txBody>
      </p:sp>
      <p:sp>
        <p:nvSpPr>
          <p:cNvPr id="3" name="Foliennummernplatzhalter 2">
            <a:extLst>
              <a:ext uri="{FF2B5EF4-FFF2-40B4-BE49-F238E27FC236}">
                <a16:creationId xmlns:a16="http://schemas.microsoft.com/office/drawing/2014/main" id="{97666CCF-1C2F-71E5-B49B-7B96914E020D}"/>
              </a:ext>
            </a:extLst>
          </p:cNvPr>
          <p:cNvSpPr>
            <a:spLocks noGrp="1"/>
          </p:cNvSpPr>
          <p:nvPr>
            <p:ph type="sldNum" sz="quarter" idx="12"/>
          </p:nvPr>
        </p:nvSpPr>
        <p:spPr>
          <a:xfrm>
            <a:off x="9296400" y="6340938"/>
            <a:ext cx="2743200" cy="365125"/>
          </a:xfrm>
        </p:spPr>
        <p:txBody>
          <a:bodyPr/>
          <a:lstStyle/>
          <a:p>
            <a:fld id="{68DCA2A9-AE72-4666-B0AC-B8F34655BE37}" type="slidenum">
              <a:rPr lang="de-DE" smtClean="0"/>
              <a:t>1</a:t>
            </a:fld>
            <a:endParaRPr lang="de-DE" dirty="0"/>
          </a:p>
        </p:txBody>
      </p:sp>
      <p:sp>
        <p:nvSpPr>
          <p:cNvPr id="18" name="Textfeld 17">
            <a:extLst>
              <a:ext uri="{FF2B5EF4-FFF2-40B4-BE49-F238E27FC236}">
                <a16:creationId xmlns:a16="http://schemas.microsoft.com/office/drawing/2014/main" id="{090A7946-B1A5-7E17-234B-FA558687C756}"/>
              </a:ext>
            </a:extLst>
          </p:cNvPr>
          <p:cNvSpPr txBox="1"/>
          <p:nvPr/>
        </p:nvSpPr>
        <p:spPr>
          <a:xfrm>
            <a:off x="342077" y="6555047"/>
            <a:ext cx="1920897"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Version 1.6</a:t>
            </a:r>
          </a:p>
        </p:txBody>
      </p:sp>
      <p:pic>
        <p:nvPicPr>
          <p:cNvPr id="9" name="Bild 1" descr="Ein Bild, das Text, Logo, Symbol, Grafiken enthält.&#10;&#10;KI-generierte Inhalte können fehlerhaft sein.">
            <a:extLst>
              <a:ext uri="{FF2B5EF4-FFF2-40B4-BE49-F238E27FC236}">
                <a16:creationId xmlns:a16="http://schemas.microsoft.com/office/drawing/2014/main" id="{1F22981C-9CA0-4C08-9F70-54E1CFD0FE1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146720"/>
            <a:ext cx="899795" cy="899795"/>
          </a:xfrm>
          <a:prstGeom prst="rect">
            <a:avLst/>
          </a:prstGeom>
          <a:noFill/>
          <a:ln>
            <a:noFill/>
          </a:ln>
        </p:spPr>
      </p:pic>
      <p:pic>
        <p:nvPicPr>
          <p:cNvPr id="5" name="Grafik 4">
            <a:extLst>
              <a:ext uri="{FF2B5EF4-FFF2-40B4-BE49-F238E27FC236}">
                <a16:creationId xmlns:a16="http://schemas.microsoft.com/office/drawing/2014/main" id="{61EFF601-932E-8ACA-211C-450F19E2DECC}"/>
              </a:ext>
            </a:extLst>
          </p:cNvPr>
          <p:cNvPicPr>
            <a:picLocks/>
          </p:cNvPicPr>
          <p:nvPr/>
        </p:nvPicPr>
        <p:blipFill>
          <a:blip r:embed="rId3">
            <a:alphaModFix amt="10000"/>
          </a:blip>
          <a:stretch>
            <a:fillRect/>
          </a:stretch>
        </p:blipFill>
        <p:spPr>
          <a:xfrm>
            <a:off x="4139400" y="393925"/>
            <a:ext cx="3913200" cy="4104000"/>
          </a:xfrm>
          <a:prstGeom prst="rect">
            <a:avLst/>
          </a:prstGeom>
        </p:spPr>
      </p:pic>
    </p:spTree>
    <p:extLst>
      <p:ext uri="{BB962C8B-B14F-4D97-AF65-F5344CB8AC3E}">
        <p14:creationId xmlns:p14="http://schemas.microsoft.com/office/powerpoint/2010/main" val="266630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10</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1" y="374234"/>
            <a:ext cx="8357298"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Sicherheitsbestimmungen auf Schießständen des DJV</a:t>
            </a:r>
          </a:p>
        </p:txBody>
      </p:sp>
      <p:sp>
        <p:nvSpPr>
          <p:cNvPr id="13" name="Flussdiagramm: Verbinder 12">
            <a:extLst>
              <a:ext uri="{FF2B5EF4-FFF2-40B4-BE49-F238E27FC236}">
                <a16:creationId xmlns:a16="http://schemas.microsoft.com/office/drawing/2014/main" id="{55710CF2-9E7B-5C86-E0EC-CABCA4A334B7}"/>
              </a:ext>
            </a:extLst>
          </p:cNvPr>
          <p:cNvSpPr/>
          <p:nvPr/>
        </p:nvSpPr>
        <p:spPr>
          <a:xfrm>
            <a:off x="585232" y="1809315"/>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14" name="Textplatzhalter 6">
            <a:extLst>
              <a:ext uri="{FF2B5EF4-FFF2-40B4-BE49-F238E27FC236}">
                <a16:creationId xmlns:a16="http://schemas.microsoft.com/office/drawing/2014/main" id="{61D0E67A-D27F-46CF-8F88-1B2C6BFEE0F5}"/>
              </a:ext>
            </a:extLst>
          </p:cNvPr>
          <p:cNvSpPr txBox="1">
            <a:spLocks/>
          </p:cNvSpPr>
          <p:nvPr/>
        </p:nvSpPr>
        <p:spPr bwMode="gray">
          <a:xfrm>
            <a:off x="1398662" y="1645301"/>
            <a:ext cx="9725442" cy="830997"/>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dirty="0">
                <a:effectLst/>
                <a:latin typeface="Arial" panose="020B0604020202020204" pitchFamily="34" charset="0"/>
                <a:ea typeface="SimSun" panose="02010600030101010101" pitchFamily="2" charset="-122"/>
              </a:rPr>
              <a:t>Schusswaffen dürfen nur auf den Schützenständen ge- und entladen werden. Dabei müssen die Mündungen der Waffen mit feststehenden Läufen bzw. Kipplaufwaffen beim Öffnen und beim Schließen in die vorgeschriebene Schussrichtung zeigen.</a:t>
            </a:r>
          </a:p>
        </p:txBody>
      </p:sp>
      <p:sp>
        <p:nvSpPr>
          <p:cNvPr id="15" name="Flussdiagramm: Verbinder 14">
            <a:extLst>
              <a:ext uri="{FF2B5EF4-FFF2-40B4-BE49-F238E27FC236}">
                <a16:creationId xmlns:a16="http://schemas.microsoft.com/office/drawing/2014/main" id="{F86C99F2-6454-F8BC-7EC5-2F2D6FC938B9}"/>
              </a:ext>
            </a:extLst>
          </p:cNvPr>
          <p:cNvSpPr/>
          <p:nvPr/>
        </p:nvSpPr>
        <p:spPr>
          <a:xfrm>
            <a:off x="565241" y="3060815"/>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16" name="Textplatzhalter 6">
            <a:extLst>
              <a:ext uri="{FF2B5EF4-FFF2-40B4-BE49-F238E27FC236}">
                <a16:creationId xmlns:a16="http://schemas.microsoft.com/office/drawing/2014/main" id="{601521FB-875B-440B-73E9-12ABF88AA12B}"/>
              </a:ext>
            </a:extLst>
          </p:cNvPr>
          <p:cNvSpPr txBox="1">
            <a:spLocks/>
          </p:cNvSpPr>
          <p:nvPr/>
        </p:nvSpPr>
        <p:spPr bwMode="gray">
          <a:xfrm>
            <a:off x="1398662" y="2896802"/>
            <a:ext cx="9725442" cy="830997"/>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sz="1800" dirty="0">
                <a:effectLst/>
                <a:latin typeface="Arial" panose="020B0604020202020204" pitchFamily="34" charset="0"/>
                <a:ea typeface="Calibri" panose="020F0502020204030204" pitchFamily="34" charset="0"/>
              </a:rPr>
              <a:t>Kurzwaffen sind ausnahmslos im Behältnis (Futteral oder Koffer) zu transportieren und sind erst auf den Schützenständen aus den Behältnissen zu entnehmen. Die Waffen sind zu öffnen und müssen dabei in die vorgeschriebene Schussrichtung weisen.</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0" name="Flussdiagramm: Verbinder 9">
            <a:extLst>
              <a:ext uri="{FF2B5EF4-FFF2-40B4-BE49-F238E27FC236}">
                <a16:creationId xmlns:a16="http://schemas.microsoft.com/office/drawing/2014/main" id="{6B78E786-057F-9092-0DC1-FB1C649C54A4}"/>
              </a:ext>
            </a:extLst>
          </p:cNvPr>
          <p:cNvSpPr/>
          <p:nvPr/>
        </p:nvSpPr>
        <p:spPr>
          <a:xfrm>
            <a:off x="565241" y="4210751"/>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19" name="Textplatzhalter 6">
            <a:extLst>
              <a:ext uri="{FF2B5EF4-FFF2-40B4-BE49-F238E27FC236}">
                <a16:creationId xmlns:a16="http://schemas.microsoft.com/office/drawing/2014/main" id="{EBF161D4-D6CB-12FB-7225-374C8FCE2656}"/>
              </a:ext>
            </a:extLst>
          </p:cNvPr>
          <p:cNvSpPr txBox="1">
            <a:spLocks/>
          </p:cNvSpPr>
          <p:nvPr/>
        </p:nvSpPr>
        <p:spPr bwMode="gray">
          <a:xfrm>
            <a:off x="1398662" y="4326840"/>
            <a:ext cx="9725442"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800" dirty="0">
                <a:effectLst/>
                <a:latin typeface="Arial" panose="020B0604020202020204" pitchFamily="34" charset="0"/>
                <a:ea typeface="SimSun" panose="02010600030101010101" pitchFamily="2" charset="-122"/>
              </a:rPr>
              <a:t>Mit dem Schießen darf erst begonnen werden, wenn die Standaufsicht das Schießen freigibt.</a:t>
            </a:r>
            <a:endParaRPr lang="de-DE" dirty="0"/>
          </a:p>
        </p:txBody>
      </p:sp>
      <p:sp>
        <p:nvSpPr>
          <p:cNvPr id="2" name="Textfeld 1">
            <a:extLst>
              <a:ext uri="{FF2B5EF4-FFF2-40B4-BE49-F238E27FC236}">
                <a16:creationId xmlns:a16="http://schemas.microsoft.com/office/drawing/2014/main" id="{1730E546-5E86-020F-083E-DD3E7D4536F8}"/>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6489DC61-6DAB-884A-F559-A1CDAA6677F9}"/>
              </a:ext>
            </a:extLst>
          </p:cNvPr>
          <p:cNvSpPr txBox="1"/>
          <p:nvPr/>
        </p:nvSpPr>
        <p:spPr>
          <a:xfrm>
            <a:off x="470434" y="559153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D0C11563-2CF9-3542-09BC-7FB337FC90D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21771" y="5858765"/>
            <a:ext cx="899795" cy="899795"/>
          </a:xfrm>
          <a:prstGeom prst="rect">
            <a:avLst/>
          </a:prstGeom>
          <a:noFill/>
          <a:ln>
            <a:noFill/>
          </a:ln>
        </p:spPr>
      </p:pic>
    </p:spTree>
    <p:extLst>
      <p:ext uri="{BB962C8B-B14F-4D97-AF65-F5344CB8AC3E}">
        <p14:creationId xmlns:p14="http://schemas.microsoft.com/office/powerpoint/2010/main" val="339732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11</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2" y="2180744"/>
            <a:ext cx="5992366"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rgbClr val="800000"/>
                </a:solidFill>
                <a:latin typeface="Arial" panose="020B0604020202020204" pitchFamily="34" charset="0"/>
                <a:cs typeface="Arial" panose="020B0604020202020204" pitchFamily="34" charset="0"/>
              </a:rPr>
              <a:t>Rechtliche Regelungen</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8883978" y="3995780"/>
            <a:ext cx="1989579" cy="19908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7200" b="1" dirty="0">
                <a:latin typeface="Arial" panose="020B0604020202020204" pitchFamily="34" charset="0"/>
                <a:cs typeface="Arial" panose="020B0604020202020204" pitchFamily="34" charset="0"/>
              </a:rPr>
              <a:t>02</a:t>
            </a:r>
          </a:p>
        </p:txBody>
      </p:sp>
      <p:sp>
        <p:nvSpPr>
          <p:cNvPr id="2" name="Textfeld 1">
            <a:extLst>
              <a:ext uri="{FF2B5EF4-FFF2-40B4-BE49-F238E27FC236}">
                <a16:creationId xmlns:a16="http://schemas.microsoft.com/office/drawing/2014/main" id="{118655AE-2534-342C-897E-82362F618587}"/>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D5E541B5-5ED9-B862-8D26-245DD184371A}"/>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81E3457C-D820-5C0B-1A10-7AF0A0C84CA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37000"/>
            <a:ext cx="899795" cy="899795"/>
          </a:xfrm>
          <a:prstGeom prst="rect">
            <a:avLst/>
          </a:prstGeom>
          <a:noFill/>
          <a:ln>
            <a:noFill/>
          </a:ln>
        </p:spPr>
      </p:pic>
    </p:spTree>
    <p:extLst>
      <p:ext uri="{BB962C8B-B14F-4D97-AF65-F5344CB8AC3E}">
        <p14:creationId xmlns:p14="http://schemas.microsoft.com/office/powerpoint/2010/main" val="23472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841810"/>
            <a:ext cx="12192000" cy="1016191"/>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12</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Rechtliche Regelungen - Überblick</a:t>
            </a:r>
          </a:p>
        </p:txBody>
      </p:sp>
      <p:sp>
        <p:nvSpPr>
          <p:cNvPr id="13" name="Flussdiagramm: Verbinder 12">
            <a:extLst>
              <a:ext uri="{FF2B5EF4-FFF2-40B4-BE49-F238E27FC236}">
                <a16:creationId xmlns:a16="http://schemas.microsoft.com/office/drawing/2014/main" id="{55710CF2-9E7B-5C86-E0EC-CABCA4A334B7}"/>
              </a:ext>
            </a:extLst>
          </p:cNvPr>
          <p:cNvSpPr/>
          <p:nvPr/>
        </p:nvSpPr>
        <p:spPr>
          <a:xfrm>
            <a:off x="565238" y="1130468"/>
            <a:ext cx="581953" cy="50297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14" name="Textplatzhalter 6">
            <a:extLst>
              <a:ext uri="{FF2B5EF4-FFF2-40B4-BE49-F238E27FC236}">
                <a16:creationId xmlns:a16="http://schemas.microsoft.com/office/drawing/2014/main" id="{61D0E67A-D27F-46CF-8F88-1B2C6BFEE0F5}"/>
              </a:ext>
            </a:extLst>
          </p:cNvPr>
          <p:cNvSpPr txBox="1">
            <a:spLocks/>
          </p:cNvSpPr>
          <p:nvPr/>
        </p:nvSpPr>
        <p:spPr bwMode="gray">
          <a:xfrm>
            <a:off x="1451286" y="1243453"/>
            <a:ext cx="6166518"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Waffengesetz (</a:t>
            </a:r>
            <a:r>
              <a:rPr lang="de-DE" dirty="0">
                <a:latin typeface="Arial" panose="020B0604020202020204" pitchFamily="34" charset="0"/>
                <a:ea typeface="SimSun" panose="02010600030101010101" pitchFamily="2" charset="-122"/>
                <a:hlinkClick r:id="rId2"/>
              </a:rPr>
              <a:t>WaffG</a:t>
            </a:r>
            <a:r>
              <a:rPr lang="de-DE" dirty="0">
                <a:latin typeface="Arial" panose="020B0604020202020204" pitchFamily="34" charset="0"/>
                <a:ea typeface="SimSun" panose="02010600030101010101" pitchFamily="2" charset="-122"/>
              </a:rPr>
              <a:t>)</a:t>
            </a:r>
            <a:endParaRPr lang="de-DE" sz="1800" dirty="0">
              <a:effectLst/>
              <a:latin typeface="Arial" panose="020B0604020202020204" pitchFamily="34" charset="0"/>
              <a:ea typeface="SimSun" panose="02010600030101010101" pitchFamily="2" charset="-122"/>
            </a:endParaRPr>
          </a:p>
        </p:txBody>
      </p:sp>
      <p:sp>
        <p:nvSpPr>
          <p:cNvPr id="15" name="Flussdiagramm: Verbinder 14">
            <a:extLst>
              <a:ext uri="{FF2B5EF4-FFF2-40B4-BE49-F238E27FC236}">
                <a16:creationId xmlns:a16="http://schemas.microsoft.com/office/drawing/2014/main" id="{F86C99F2-6454-F8BC-7EC5-2F2D6FC938B9}"/>
              </a:ext>
            </a:extLst>
          </p:cNvPr>
          <p:cNvSpPr/>
          <p:nvPr/>
        </p:nvSpPr>
        <p:spPr>
          <a:xfrm>
            <a:off x="565238" y="1749692"/>
            <a:ext cx="580016" cy="50297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16" name="Textplatzhalter 6">
            <a:extLst>
              <a:ext uri="{FF2B5EF4-FFF2-40B4-BE49-F238E27FC236}">
                <a16:creationId xmlns:a16="http://schemas.microsoft.com/office/drawing/2014/main" id="{601521FB-875B-440B-73E9-12ABF88AA12B}"/>
              </a:ext>
            </a:extLst>
          </p:cNvPr>
          <p:cNvSpPr txBox="1">
            <a:spLocks/>
          </p:cNvSpPr>
          <p:nvPr/>
        </p:nvSpPr>
        <p:spPr bwMode="gray">
          <a:xfrm>
            <a:off x="1451286" y="1862678"/>
            <a:ext cx="9146541"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Anlagen zum Waffengesetz (</a:t>
            </a:r>
            <a:r>
              <a:rPr lang="de-DE" dirty="0">
                <a:latin typeface="Arial" panose="020B0604020202020204" pitchFamily="34" charset="0"/>
                <a:ea typeface="SimSun" panose="02010600030101010101" pitchFamily="2" charset="-122"/>
                <a:hlinkClick r:id="rId3"/>
              </a:rPr>
              <a:t>Anlage 1</a:t>
            </a:r>
            <a:r>
              <a:rPr lang="de-DE" dirty="0">
                <a:latin typeface="Arial" panose="020B0604020202020204" pitchFamily="34" charset="0"/>
                <a:ea typeface="SimSun" panose="02010600030101010101" pitchFamily="2" charset="-122"/>
              </a:rPr>
              <a:t> und </a:t>
            </a:r>
            <a:r>
              <a:rPr lang="de-DE" dirty="0">
                <a:latin typeface="Arial" panose="020B0604020202020204" pitchFamily="34" charset="0"/>
                <a:ea typeface="SimSun" panose="02010600030101010101" pitchFamily="2" charset="-122"/>
                <a:hlinkClick r:id="rId4"/>
              </a:rPr>
              <a:t>Anlage 2</a:t>
            </a:r>
            <a:r>
              <a:rPr lang="de-DE" dirty="0">
                <a:latin typeface="Arial" panose="020B0604020202020204" pitchFamily="34" charset="0"/>
                <a:ea typeface="SimSun" panose="02010600030101010101" pitchFamily="2" charset="-122"/>
              </a:rPr>
              <a:t>)</a:t>
            </a:r>
            <a:endParaRPr lang="de-DE" sz="1800" dirty="0">
              <a:effectLst/>
              <a:latin typeface="Arial" panose="020B0604020202020204" pitchFamily="34" charset="0"/>
              <a:ea typeface="SimSun" panose="02010600030101010101" pitchFamily="2" charset="-122"/>
            </a:endParaRPr>
          </a:p>
        </p:txBody>
      </p:sp>
      <p:sp>
        <p:nvSpPr>
          <p:cNvPr id="17" name="Flussdiagramm: Verbinder 16">
            <a:extLst>
              <a:ext uri="{FF2B5EF4-FFF2-40B4-BE49-F238E27FC236}">
                <a16:creationId xmlns:a16="http://schemas.microsoft.com/office/drawing/2014/main" id="{1D08CAE7-26CA-2E59-B9D0-9A8E9079279A}"/>
              </a:ext>
            </a:extLst>
          </p:cNvPr>
          <p:cNvSpPr/>
          <p:nvPr/>
        </p:nvSpPr>
        <p:spPr>
          <a:xfrm>
            <a:off x="565238" y="2376408"/>
            <a:ext cx="577559" cy="511381"/>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18" name="Textplatzhalter 6">
            <a:extLst>
              <a:ext uri="{FF2B5EF4-FFF2-40B4-BE49-F238E27FC236}">
                <a16:creationId xmlns:a16="http://schemas.microsoft.com/office/drawing/2014/main" id="{EF8C59BA-BFC8-F306-D756-6D1092CF3BAF}"/>
              </a:ext>
            </a:extLst>
          </p:cNvPr>
          <p:cNvSpPr txBox="1">
            <a:spLocks/>
          </p:cNvSpPr>
          <p:nvPr/>
        </p:nvSpPr>
        <p:spPr bwMode="gray">
          <a:xfrm>
            <a:off x="1451285" y="2493598"/>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Allgemeine Waffengesetz-Verordnung (</a:t>
            </a:r>
            <a:r>
              <a:rPr lang="de-DE" dirty="0">
                <a:latin typeface="Arial" panose="020B0604020202020204" pitchFamily="34" charset="0"/>
                <a:ea typeface="SimSun" panose="02010600030101010101" pitchFamily="2" charset="-122"/>
                <a:hlinkClick r:id="rId5"/>
              </a:rPr>
              <a:t>AWaffV</a:t>
            </a:r>
            <a:r>
              <a:rPr lang="de-DE" dirty="0">
                <a:latin typeface="Arial" panose="020B0604020202020204" pitchFamily="34" charset="0"/>
                <a:ea typeface="SimSun" panose="02010600030101010101" pitchFamily="2" charset="-122"/>
              </a:rPr>
              <a:t>)</a:t>
            </a:r>
            <a:endParaRPr lang="de-DE" sz="1800" dirty="0">
              <a:effectLst/>
              <a:latin typeface="Arial" panose="020B0604020202020204" pitchFamily="34" charset="0"/>
              <a:ea typeface="SimSun" panose="02010600030101010101" pitchFamily="2" charset="-122"/>
            </a:endParaRPr>
          </a:p>
        </p:txBody>
      </p:sp>
      <p:sp>
        <p:nvSpPr>
          <p:cNvPr id="19" name="Flussdiagramm: Verbinder 18">
            <a:extLst>
              <a:ext uri="{FF2B5EF4-FFF2-40B4-BE49-F238E27FC236}">
                <a16:creationId xmlns:a16="http://schemas.microsoft.com/office/drawing/2014/main" id="{6A910E18-85CA-E662-DFF6-7B826D2FAAAC}"/>
              </a:ext>
            </a:extLst>
          </p:cNvPr>
          <p:cNvSpPr/>
          <p:nvPr/>
        </p:nvSpPr>
        <p:spPr>
          <a:xfrm>
            <a:off x="565238" y="2999802"/>
            <a:ext cx="577559" cy="50297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8" name="Textplatzhalter 6">
            <a:extLst>
              <a:ext uri="{FF2B5EF4-FFF2-40B4-BE49-F238E27FC236}">
                <a16:creationId xmlns:a16="http://schemas.microsoft.com/office/drawing/2014/main" id="{1B352714-ADD0-B210-8EB8-3CBBB4EE8F4E}"/>
              </a:ext>
            </a:extLst>
          </p:cNvPr>
          <p:cNvSpPr txBox="1">
            <a:spLocks/>
          </p:cNvSpPr>
          <p:nvPr/>
        </p:nvSpPr>
        <p:spPr bwMode="gray">
          <a:xfrm>
            <a:off x="1451284" y="3112787"/>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Allgemeine Verwaltungsvorschrift zum Waffengesetz (</a:t>
            </a:r>
            <a:r>
              <a:rPr lang="de-DE" dirty="0">
                <a:latin typeface="Arial" panose="020B0604020202020204" pitchFamily="34" charset="0"/>
                <a:ea typeface="SimSun" panose="02010600030101010101" pitchFamily="2" charset="-122"/>
                <a:hlinkClick r:id="rId6"/>
              </a:rPr>
              <a:t>WaffVwV</a:t>
            </a:r>
            <a:r>
              <a:rPr lang="de-DE" dirty="0">
                <a:latin typeface="Arial" panose="020B0604020202020204" pitchFamily="34" charset="0"/>
                <a:ea typeface="SimSun" panose="02010600030101010101" pitchFamily="2" charset="-122"/>
              </a:rPr>
              <a:t>)</a:t>
            </a:r>
            <a:endParaRPr lang="de-DE" sz="1800" dirty="0">
              <a:effectLst/>
              <a:latin typeface="Arial" panose="020B0604020202020204" pitchFamily="34" charset="0"/>
              <a:ea typeface="SimSun" panose="02010600030101010101" pitchFamily="2" charset="-122"/>
            </a:endParaRPr>
          </a:p>
        </p:txBody>
      </p:sp>
      <p:sp>
        <p:nvSpPr>
          <p:cNvPr id="9" name="Flussdiagramm: Verbinder 8">
            <a:extLst>
              <a:ext uri="{FF2B5EF4-FFF2-40B4-BE49-F238E27FC236}">
                <a16:creationId xmlns:a16="http://schemas.microsoft.com/office/drawing/2014/main" id="{4AEDC04A-C8B8-3228-21C3-ADE8719FF72A}"/>
              </a:ext>
            </a:extLst>
          </p:cNvPr>
          <p:cNvSpPr/>
          <p:nvPr/>
        </p:nvSpPr>
        <p:spPr>
          <a:xfrm>
            <a:off x="565238" y="3630722"/>
            <a:ext cx="577559" cy="50297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05</a:t>
            </a:r>
          </a:p>
        </p:txBody>
      </p:sp>
      <p:sp>
        <p:nvSpPr>
          <p:cNvPr id="10" name="Textplatzhalter 6">
            <a:extLst>
              <a:ext uri="{FF2B5EF4-FFF2-40B4-BE49-F238E27FC236}">
                <a16:creationId xmlns:a16="http://schemas.microsoft.com/office/drawing/2014/main" id="{F3B5FEA9-885A-6156-6E32-FBE2DB9945CD}"/>
              </a:ext>
            </a:extLst>
          </p:cNvPr>
          <p:cNvSpPr txBox="1">
            <a:spLocks/>
          </p:cNvSpPr>
          <p:nvPr/>
        </p:nvSpPr>
        <p:spPr bwMode="gray">
          <a:xfrm>
            <a:off x="1451284" y="3743707"/>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Unfallverhütungsvorschrift Jagd (</a:t>
            </a:r>
            <a:r>
              <a:rPr lang="de-DE" dirty="0">
                <a:latin typeface="Arial" panose="020B0604020202020204" pitchFamily="34" charset="0"/>
                <a:ea typeface="SimSun" panose="02010600030101010101" pitchFamily="2" charset="-122"/>
                <a:hlinkClick r:id="rId7"/>
              </a:rPr>
              <a:t>VSG 4.4</a:t>
            </a:r>
            <a:r>
              <a:rPr lang="de-DE" dirty="0">
                <a:latin typeface="Arial" panose="020B0604020202020204" pitchFamily="34" charset="0"/>
                <a:ea typeface="SimSun" panose="02010600030101010101" pitchFamily="2" charset="-122"/>
              </a:rPr>
              <a:t>)</a:t>
            </a:r>
            <a:endParaRPr lang="de-DE" sz="1800" dirty="0">
              <a:effectLst/>
              <a:latin typeface="Arial" panose="020B0604020202020204" pitchFamily="34" charset="0"/>
              <a:ea typeface="SimSun" panose="02010600030101010101" pitchFamily="2" charset="-122"/>
            </a:endParaRPr>
          </a:p>
        </p:txBody>
      </p:sp>
      <p:sp>
        <p:nvSpPr>
          <p:cNvPr id="21" name="Flussdiagramm: Verbinder 20">
            <a:extLst>
              <a:ext uri="{FF2B5EF4-FFF2-40B4-BE49-F238E27FC236}">
                <a16:creationId xmlns:a16="http://schemas.microsoft.com/office/drawing/2014/main" id="{FC57A37E-7169-8AE5-DA18-F807FE958BAB}"/>
              </a:ext>
            </a:extLst>
          </p:cNvPr>
          <p:cNvSpPr/>
          <p:nvPr/>
        </p:nvSpPr>
        <p:spPr>
          <a:xfrm>
            <a:off x="565238" y="4248675"/>
            <a:ext cx="577559" cy="50297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06</a:t>
            </a:r>
          </a:p>
        </p:txBody>
      </p:sp>
      <p:sp>
        <p:nvSpPr>
          <p:cNvPr id="22" name="Textplatzhalter 6">
            <a:extLst>
              <a:ext uri="{FF2B5EF4-FFF2-40B4-BE49-F238E27FC236}">
                <a16:creationId xmlns:a16="http://schemas.microsoft.com/office/drawing/2014/main" id="{16E9F8FB-D84A-61E2-F4FA-CD69E56F9007}"/>
              </a:ext>
            </a:extLst>
          </p:cNvPr>
          <p:cNvSpPr txBox="1">
            <a:spLocks/>
          </p:cNvSpPr>
          <p:nvPr/>
        </p:nvSpPr>
        <p:spPr bwMode="gray">
          <a:xfrm>
            <a:off x="1451284" y="4362896"/>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dirty="0">
                <a:effectLst/>
                <a:latin typeface="Arial" panose="020B0604020202020204" pitchFamily="34" charset="0"/>
                <a:ea typeface="SimSun" panose="02010600030101010101" pitchFamily="2" charset="-122"/>
              </a:rPr>
              <a:t>DJV- Schießstandordnung und Schießvorschrift </a:t>
            </a:r>
            <a:r>
              <a:rPr lang="de-DE" dirty="0">
                <a:latin typeface="Arial" panose="020B0604020202020204" pitchFamily="34" charset="0"/>
                <a:ea typeface="SimSun" panose="02010600030101010101" pitchFamily="2" charset="-122"/>
              </a:rPr>
              <a:t>(</a:t>
            </a:r>
            <a:r>
              <a:rPr lang="de-DE" dirty="0">
                <a:latin typeface="Arial" panose="020B0604020202020204" pitchFamily="34" charset="0"/>
                <a:ea typeface="SimSun" panose="02010600030101010101" pitchFamily="2" charset="-122"/>
                <a:hlinkClick r:id="rId8"/>
              </a:rPr>
              <a:t>DJV</a:t>
            </a:r>
            <a:r>
              <a:rPr lang="de-DE" dirty="0">
                <a:latin typeface="Arial" panose="020B0604020202020204" pitchFamily="34" charset="0"/>
                <a:ea typeface="SimSun" panose="02010600030101010101" pitchFamily="2" charset="-122"/>
              </a:rPr>
              <a:t>)</a:t>
            </a:r>
            <a:endParaRPr lang="de-DE" sz="1800" dirty="0">
              <a:effectLst/>
              <a:latin typeface="Arial" panose="020B0604020202020204" pitchFamily="34" charset="0"/>
              <a:ea typeface="SimSun" panose="02010600030101010101" pitchFamily="2" charset="-122"/>
            </a:endParaRPr>
          </a:p>
        </p:txBody>
      </p:sp>
      <p:sp>
        <p:nvSpPr>
          <p:cNvPr id="23" name="Flussdiagramm: Verbinder 22">
            <a:extLst>
              <a:ext uri="{FF2B5EF4-FFF2-40B4-BE49-F238E27FC236}">
                <a16:creationId xmlns:a16="http://schemas.microsoft.com/office/drawing/2014/main" id="{E6578CC3-4976-55CE-4C92-A603DD1BA242}"/>
              </a:ext>
            </a:extLst>
          </p:cNvPr>
          <p:cNvSpPr/>
          <p:nvPr/>
        </p:nvSpPr>
        <p:spPr>
          <a:xfrm>
            <a:off x="565238" y="4866628"/>
            <a:ext cx="577559" cy="50297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07</a:t>
            </a:r>
          </a:p>
        </p:txBody>
      </p:sp>
      <p:sp>
        <p:nvSpPr>
          <p:cNvPr id="24" name="Textplatzhalter 6">
            <a:extLst>
              <a:ext uri="{FF2B5EF4-FFF2-40B4-BE49-F238E27FC236}">
                <a16:creationId xmlns:a16="http://schemas.microsoft.com/office/drawing/2014/main" id="{A8FF1452-4507-D8A1-8564-F7ED25AF7BE1}"/>
              </a:ext>
            </a:extLst>
          </p:cNvPr>
          <p:cNvSpPr txBox="1">
            <a:spLocks/>
          </p:cNvSpPr>
          <p:nvPr/>
        </p:nvSpPr>
        <p:spPr bwMode="gray">
          <a:xfrm>
            <a:off x="1451283" y="4975680"/>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Bundesjagdgesetz</a:t>
            </a:r>
            <a:r>
              <a:rPr lang="de-DE" sz="1800" dirty="0">
                <a:effectLst/>
                <a:latin typeface="Arial" panose="020B0604020202020204" pitchFamily="34" charset="0"/>
                <a:ea typeface="SimSun" panose="02010600030101010101" pitchFamily="2" charset="-122"/>
              </a:rPr>
              <a:t> </a:t>
            </a:r>
            <a:r>
              <a:rPr lang="de-DE" dirty="0">
                <a:latin typeface="Arial" panose="020B0604020202020204" pitchFamily="34" charset="0"/>
                <a:ea typeface="SimSun" panose="02010600030101010101" pitchFamily="2" charset="-122"/>
              </a:rPr>
              <a:t>(</a:t>
            </a:r>
            <a:r>
              <a:rPr lang="de-DE" dirty="0">
                <a:latin typeface="Arial" panose="020B0604020202020204" pitchFamily="34" charset="0"/>
                <a:ea typeface="SimSun" panose="02010600030101010101" pitchFamily="2" charset="-122"/>
                <a:hlinkClick r:id="rId9"/>
              </a:rPr>
              <a:t>BJgdG</a:t>
            </a:r>
            <a:r>
              <a:rPr lang="de-DE" dirty="0">
                <a:latin typeface="Arial" panose="020B0604020202020204" pitchFamily="34" charset="0"/>
                <a:ea typeface="SimSun" panose="02010600030101010101" pitchFamily="2" charset="-122"/>
              </a:rPr>
              <a:t>)</a:t>
            </a:r>
            <a:endParaRPr lang="de-DE" sz="1800" dirty="0">
              <a:effectLst/>
              <a:latin typeface="Arial" panose="020B0604020202020204" pitchFamily="34" charset="0"/>
              <a:ea typeface="SimSun" panose="02010600030101010101" pitchFamily="2" charset="-122"/>
            </a:endParaRPr>
          </a:p>
        </p:txBody>
      </p:sp>
      <p:sp>
        <p:nvSpPr>
          <p:cNvPr id="26" name="Flussdiagramm: Verbinder 25">
            <a:extLst>
              <a:ext uri="{FF2B5EF4-FFF2-40B4-BE49-F238E27FC236}">
                <a16:creationId xmlns:a16="http://schemas.microsoft.com/office/drawing/2014/main" id="{CF85A035-AFF9-6378-08D3-E849C32BC5F3}"/>
              </a:ext>
            </a:extLst>
          </p:cNvPr>
          <p:cNvSpPr/>
          <p:nvPr/>
        </p:nvSpPr>
        <p:spPr>
          <a:xfrm>
            <a:off x="565240" y="1127980"/>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27" name="Textplatzhalter 6">
            <a:extLst>
              <a:ext uri="{FF2B5EF4-FFF2-40B4-BE49-F238E27FC236}">
                <a16:creationId xmlns:a16="http://schemas.microsoft.com/office/drawing/2014/main" id="{8D61699E-F622-A5F0-8894-098C9216B877}"/>
              </a:ext>
            </a:extLst>
          </p:cNvPr>
          <p:cNvSpPr txBox="1">
            <a:spLocks/>
          </p:cNvSpPr>
          <p:nvPr/>
        </p:nvSpPr>
        <p:spPr bwMode="gray">
          <a:xfrm>
            <a:off x="1451288" y="1240965"/>
            <a:ext cx="6166518"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Waffengesetz (</a:t>
            </a:r>
            <a:r>
              <a:rPr lang="de-DE" dirty="0">
                <a:latin typeface="Arial" panose="020B0604020202020204" pitchFamily="34" charset="0"/>
                <a:ea typeface="SimSun" panose="02010600030101010101" pitchFamily="2" charset="-122"/>
                <a:hlinkClick r:id="rId2"/>
              </a:rPr>
              <a:t>WaffG</a:t>
            </a:r>
            <a:r>
              <a:rPr lang="de-DE" dirty="0">
                <a:latin typeface="Arial" panose="020B0604020202020204" pitchFamily="34" charset="0"/>
                <a:ea typeface="SimSun" panose="02010600030101010101" pitchFamily="2" charset="-122"/>
              </a:rPr>
              <a:t>)</a:t>
            </a:r>
            <a:endParaRPr lang="de-DE" sz="1800" dirty="0">
              <a:effectLst/>
              <a:latin typeface="Arial" panose="020B0604020202020204" pitchFamily="34" charset="0"/>
              <a:ea typeface="SimSun" panose="02010600030101010101" pitchFamily="2" charset="-122"/>
            </a:endParaRPr>
          </a:p>
        </p:txBody>
      </p:sp>
      <p:sp>
        <p:nvSpPr>
          <p:cNvPr id="28" name="Flussdiagramm: Verbinder 27">
            <a:extLst>
              <a:ext uri="{FF2B5EF4-FFF2-40B4-BE49-F238E27FC236}">
                <a16:creationId xmlns:a16="http://schemas.microsoft.com/office/drawing/2014/main" id="{7BC3F4B5-49DE-7914-C2A0-0DE88B0A2811}"/>
              </a:ext>
            </a:extLst>
          </p:cNvPr>
          <p:cNvSpPr/>
          <p:nvPr/>
        </p:nvSpPr>
        <p:spPr>
          <a:xfrm>
            <a:off x="565240" y="1747204"/>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29" name="Textplatzhalter 6">
            <a:extLst>
              <a:ext uri="{FF2B5EF4-FFF2-40B4-BE49-F238E27FC236}">
                <a16:creationId xmlns:a16="http://schemas.microsoft.com/office/drawing/2014/main" id="{4D053ED2-5CED-12E6-A5FB-A74CFAA638C3}"/>
              </a:ext>
            </a:extLst>
          </p:cNvPr>
          <p:cNvSpPr txBox="1">
            <a:spLocks/>
          </p:cNvSpPr>
          <p:nvPr/>
        </p:nvSpPr>
        <p:spPr bwMode="gray">
          <a:xfrm>
            <a:off x="1451288" y="1860190"/>
            <a:ext cx="9146541"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Anlagen zum Waffengesetz (</a:t>
            </a:r>
            <a:r>
              <a:rPr lang="de-DE" dirty="0">
                <a:latin typeface="Arial" panose="020B0604020202020204" pitchFamily="34" charset="0"/>
                <a:ea typeface="SimSun" panose="02010600030101010101" pitchFamily="2" charset="-122"/>
                <a:hlinkClick r:id="rId3"/>
              </a:rPr>
              <a:t>Anlage 1</a:t>
            </a:r>
            <a:r>
              <a:rPr lang="de-DE" dirty="0">
                <a:latin typeface="Arial" panose="020B0604020202020204" pitchFamily="34" charset="0"/>
                <a:ea typeface="SimSun" panose="02010600030101010101" pitchFamily="2" charset="-122"/>
              </a:rPr>
              <a:t> und </a:t>
            </a:r>
            <a:r>
              <a:rPr lang="de-DE" dirty="0">
                <a:latin typeface="Arial" panose="020B0604020202020204" pitchFamily="34" charset="0"/>
                <a:ea typeface="SimSun" panose="02010600030101010101" pitchFamily="2" charset="-122"/>
                <a:hlinkClick r:id="rId4"/>
              </a:rPr>
              <a:t>Anlage 2</a:t>
            </a:r>
            <a:r>
              <a:rPr lang="de-DE" dirty="0">
                <a:latin typeface="Arial" panose="020B0604020202020204" pitchFamily="34" charset="0"/>
                <a:ea typeface="SimSun" panose="02010600030101010101" pitchFamily="2" charset="-122"/>
              </a:rPr>
              <a:t>)</a:t>
            </a:r>
            <a:endParaRPr lang="de-DE" sz="1800" dirty="0">
              <a:effectLst/>
              <a:latin typeface="Arial" panose="020B0604020202020204" pitchFamily="34" charset="0"/>
              <a:ea typeface="SimSun" panose="02010600030101010101" pitchFamily="2" charset="-122"/>
            </a:endParaRPr>
          </a:p>
        </p:txBody>
      </p:sp>
      <p:sp>
        <p:nvSpPr>
          <p:cNvPr id="30" name="Flussdiagramm: Verbinder 29">
            <a:extLst>
              <a:ext uri="{FF2B5EF4-FFF2-40B4-BE49-F238E27FC236}">
                <a16:creationId xmlns:a16="http://schemas.microsoft.com/office/drawing/2014/main" id="{A414EE7D-9D0D-6768-35A5-F0849F462335}"/>
              </a:ext>
            </a:extLst>
          </p:cNvPr>
          <p:cNvSpPr/>
          <p:nvPr/>
        </p:nvSpPr>
        <p:spPr>
          <a:xfrm>
            <a:off x="565239" y="2373919"/>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31" name="Textplatzhalter 6">
            <a:extLst>
              <a:ext uri="{FF2B5EF4-FFF2-40B4-BE49-F238E27FC236}">
                <a16:creationId xmlns:a16="http://schemas.microsoft.com/office/drawing/2014/main" id="{18F3D4F0-9EF1-52F2-E8C4-2061E9473886}"/>
              </a:ext>
            </a:extLst>
          </p:cNvPr>
          <p:cNvSpPr txBox="1">
            <a:spLocks/>
          </p:cNvSpPr>
          <p:nvPr/>
        </p:nvSpPr>
        <p:spPr bwMode="gray">
          <a:xfrm>
            <a:off x="1451287" y="2491110"/>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Allgemeine Waffengesetz-Verordnung (</a:t>
            </a:r>
            <a:r>
              <a:rPr lang="de-DE" dirty="0">
                <a:latin typeface="Arial" panose="020B0604020202020204" pitchFamily="34" charset="0"/>
                <a:ea typeface="SimSun" panose="02010600030101010101" pitchFamily="2" charset="-122"/>
                <a:hlinkClick r:id="rId5"/>
              </a:rPr>
              <a:t>AWaffV</a:t>
            </a:r>
            <a:r>
              <a:rPr lang="de-DE" dirty="0">
                <a:latin typeface="Arial" panose="020B0604020202020204" pitchFamily="34" charset="0"/>
                <a:ea typeface="SimSun" panose="02010600030101010101" pitchFamily="2" charset="-122"/>
              </a:rPr>
              <a:t>)</a:t>
            </a:r>
            <a:endParaRPr lang="de-DE" sz="1800" dirty="0">
              <a:effectLst/>
              <a:latin typeface="Arial" panose="020B0604020202020204" pitchFamily="34" charset="0"/>
              <a:ea typeface="SimSun" panose="02010600030101010101" pitchFamily="2" charset="-122"/>
            </a:endParaRPr>
          </a:p>
        </p:txBody>
      </p:sp>
      <p:sp>
        <p:nvSpPr>
          <p:cNvPr id="32" name="Flussdiagramm: Verbinder 31">
            <a:extLst>
              <a:ext uri="{FF2B5EF4-FFF2-40B4-BE49-F238E27FC236}">
                <a16:creationId xmlns:a16="http://schemas.microsoft.com/office/drawing/2014/main" id="{A24F4D34-5401-473D-4647-17F50ADEAD5F}"/>
              </a:ext>
            </a:extLst>
          </p:cNvPr>
          <p:cNvSpPr/>
          <p:nvPr/>
        </p:nvSpPr>
        <p:spPr>
          <a:xfrm>
            <a:off x="565239" y="2997314"/>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33" name="Textplatzhalter 6">
            <a:extLst>
              <a:ext uri="{FF2B5EF4-FFF2-40B4-BE49-F238E27FC236}">
                <a16:creationId xmlns:a16="http://schemas.microsoft.com/office/drawing/2014/main" id="{4C143F92-C0C0-50ED-89D7-3468A80892EE}"/>
              </a:ext>
            </a:extLst>
          </p:cNvPr>
          <p:cNvSpPr txBox="1">
            <a:spLocks/>
          </p:cNvSpPr>
          <p:nvPr/>
        </p:nvSpPr>
        <p:spPr bwMode="gray">
          <a:xfrm>
            <a:off x="1451286" y="3110299"/>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Allgemeine Verwaltungsvorschrift zum Waffengesetz (</a:t>
            </a:r>
            <a:r>
              <a:rPr lang="de-DE" dirty="0">
                <a:latin typeface="Arial" panose="020B0604020202020204" pitchFamily="34" charset="0"/>
                <a:ea typeface="SimSun" panose="02010600030101010101" pitchFamily="2" charset="-122"/>
                <a:hlinkClick r:id="rId6"/>
              </a:rPr>
              <a:t>WaffVwV</a:t>
            </a:r>
            <a:r>
              <a:rPr lang="de-DE" dirty="0">
                <a:latin typeface="Arial" panose="020B0604020202020204" pitchFamily="34" charset="0"/>
                <a:ea typeface="SimSun" panose="02010600030101010101" pitchFamily="2" charset="-122"/>
              </a:rPr>
              <a:t>)</a:t>
            </a:r>
            <a:endParaRPr lang="de-DE" sz="1800" dirty="0">
              <a:effectLst/>
              <a:latin typeface="Arial" panose="020B0604020202020204" pitchFamily="34" charset="0"/>
              <a:ea typeface="SimSun" panose="02010600030101010101" pitchFamily="2" charset="-122"/>
            </a:endParaRPr>
          </a:p>
        </p:txBody>
      </p:sp>
      <p:sp>
        <p:nvSpPr>
          <p:cNvPr id="34" name="Flussdiagramm: Verbinder 33">
            <a:extLst>
              <a:ext uri="{FF2B5EF4-FFF2-40B4-BE49-F238E27FC236}">
                <a16:creationId xmlns:a16="http://schemas.microsoft.com/office/drawing/2014/main" id="{7552DA7B-3C4A-154B-C6EF-2178A1332E63}"/>
              </a:ext>
            </a:extLst>
          </p:cNvPr>
          <p:cNvSpPr/>
          <p:nvPr/>
        </p:nvSpPr>
        <p:spPr>
          <a:xfrm>
            <a:off x="565239" y="3628234"/>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05</a:t>
            </a:r>
          </a:p>
        </p:txBody>
      </p:sp>
      <p:sp>
        <p:nvSpPr>
          <p:cNvPr id="35" name="Textplatzhalter 6">
            <a:extLst>
              <a:ext uri="{FF2B5EF4-FFF2-40B4-BE49-F238E27FC236}">
                <a16:creationId xmlns:a16="http://schemas.microsoft.com/office/drawing/2014/main" id="{02DFE061-A355-B580-3DEC-25D678463021}"/>
              </a:ext>
            </a:extLst>
          </p:cNvPr>
          <p:cNvSpPr txBox="1">
            <a:spLocks/>
          </p:cNvSpPr>
          <p:nvPr/>
        </p:nvSpPr>
        <p:spPr bwMode="gray">
          <a:xfrm>
            <a:off x="1451286" y="3741219"/>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Unfallverhütungsvorschrift Jagd (</a:t>
            </a:r>
            <a:r>
              <a:rPr lang="de-DE" dirty="0">
                <a:latin typeface="Arial" panose="020B0604020202020204" pitchFamily="34" charset="0"/>
                <a:ea typeface="SimSun" panose="02010600030101010101" pitchFamily="2" charset="-122"/>
                <a:hlinkClick r:id="rId7"/>
              </a:rPr>
              <a:t>VSG 4.4</a:t>
            </a:r>
            <a:r>
              <a:rPr lang="de-DE" dirty="0">
                <a:latin typeface="Arial" panose="020B0604020202020204" pitchFamily="34" charset="0"/>
                <a:ea typeface="SimSun" panose="02010600030101010101" pitchFamily="2" charset="-122"/>
              </a:rPr>
              <a:t>)</a:t>
            </a:r>
            <a:endParaRPr lang="de-DE" sz="1800" dirty="0">
              <a:effectLst/>
              <a:latin typeface="Arial" panose="020B0604020202020204" pitchFamily="34" charset="0"/>
              <a:ea typeface="SimSun" panose="02010600030101010101" pitchFamily="2" charset="-122"/>
            </a:endParaRPr>
          </a:p>
        </p:txBody>
      </p:sp>
      <p:sp>
        <p:nvSpPr>
          <p:cNvPr id="36" name="Flussdiagramm: Verbinder 35">
            <a:extLst>
              <a:ext uri="{FF2B5EF4-FFF2-40B4-BE49-F238E27FC236}">
                <a16:creationId xmlns:a16="http://schemas.microsoft.com/office/drawing/2014/main" id="{FF6D960F-4AB6-0005-413F-C8DD0FB099A4}"/>
              </a:ext>
            </a:extLst>
          </p:cNvPr>
          <p:cNvSpPr/>
          <p:nvPr/>
        </p:nvSpPr>
        <p:spPr>
          <a:xfrm>
            <a:off x="565239" y="4246187"/>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06</a:t>
            </a:r>
          </a:p>
        </p:txBody>
      </p:sp>
      <p:sp>
        <p:nvSpPr>
          <p:cNvPr id="37" name="Textplatzhalter 6">
            <a:extLst>
              <a:ext uri="{FF2B5EF4-FFF2-40B4-BE49-F238E27FC236}">
                <a16:creationId xmlns:a16="http://schemas.microsoft.com/office/drawing/2014/main" id="{C1C4B95B-0C38-F60B-EC86-E284C5DD12B2}"/>
              </a:ext>
            </a:extLst>
          </p:cNvPr>
          <p:cNvSpPr txBox="1">
            <a:spLocks/>
          </p:cNvSpPr>
          <p:nvPr/>
        </p:nvSpPr>
        <p:spPr bwMode="gray">
          <a:xfrm>
            <a:off x="1451286" y="4360408"/>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dirty="0">
                <a:effectLst/>
                <a:latin typeface="Arial" panose="020B0604020202020204" pitchFamily="34" charset="0"/>
                <a:ea typeface="SimSun" panose="02010600030101010101" pitchFamily="2" charset="-122"/>
              </a:rPr>
              <a:t>DJV- Schießstandordnung und Schießvorschrift </a:t>
            </a:r>
            <a:r>
              <a:rPr lang="de-DE" dirty="0">
                <a:latin typeface="Arial" panose="020B0604020202020204" pitchFamily="34" charset="0"/>
                <a:ea typeface="SimSun" panose="02010600030101010101" pitchFamily="2" charset="-122"/>
              </a:rPr>
              <a:t>(</a:t>
            </a:r>
            <a:r>
              <a:rPr lang="de-DE" dirty="0">
                <a:latin typeface="Arial" panose="020B0604020202020204" pitchFamily="34" charset="0"/>
                <a:ea typeface="SimSun" panose="02010600030101010101" pitchFamily="2" charset="-122"/>
                <a:hlinkClick r:id="rId8"/>
              </a:rPr>
              <a:t>DJV</a:t>
            </a:r>
            <a:r>
              <a:rPr lang="de-DE" dirty="0">
                <a:latin typeface="Arial" panose="020B0604020202020204" pitchFamily="34" charset="0"/>
                <a:ea typeface="SimSun" panose="02010600030101010101" pitchFamily="2" charset="-122"/>
              </a:rPr>
              <a:t>)</a:t>
            </a:r>
            <a:endParaRPr lang="de-DE" sz="1800" dirty="0">
              <a:effectLst/>
              <a:latin typeface="Arial" panose="020B0604020202020204" pitchFamily="34" charset="0"/>
              <a:ea typeface="SimSun" panose="02010600030101010101" pitchFamily="2" charset="-122"/>
            </a:endParaRPr>
          </a:p>
        </p:txBody>
      </p:sp>
      <p:sp>
        <p:nvSpPr>
          <p:cNvPr id="38" name="Flussdiagramm: Verbinder 37">
            <a:extLst>
              <a:ext uri="{FF2B5EF4-FFF2-40B4-BE49-F238E27FC236}">
                <a16:creationId xmlns:a16="http://schemas.microsoft.com/office/drawing/2014/main" id="{FEBD92E1-A069-AA5A-04B3-0800081F9F5C}"/>
              </a:ext>
            </a:extLst>
          </p:cNvPr>
          <p:cNvSpPr/>
          <p:nvPr/>
        </p:nvSpPr>
        <p:spPr>
          <a:xfrm>
            <a:off x="565239" y="4864140"/>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07</a:t>
            </a:r>
          </a:p>
        </p:txBody>
      </p:sp>
      <p:sp>
        <p:nvSpPr>
          <p:cNvPr id="2" name="Textfeld 1">
            <a:extLst>
              <a:ext uri="{FF2B5EF4-FFF2-40B4-BE49-F238E27FC236}">
                <a16:creationId xmlns:a16="http://schemas.microsoft.com/office/drawing/2014/main" id="{769D24B7-550F-B568-0D8E-6A3A24353306}"/>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2F34668E-19AF-5F1C-B598-0201FE4077C6}"/>
              </a:ext>
            </a:extLst>
          </p:cNvPr>
          <p:cNvSpPr txBox="1"/>
          <p:nvPr/>
        </p:nvSpPr>
        <p:spPr>
          <a:xfrm>
            <a:off x="470434" y="5662093"/>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9BCAE56A-199C-F263-E5A8-878CD089FB08}"/>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0821771" y="5899506"/>
            <a:ext cx="899795" cy="899795"/>
          </a:xfrm>
          <a:prstGeom prst="rect">
            <a:avLst/>
          </a:prstGeom>
          <a:noFill/>
          <a:ln>
            <a:noFill/>
          </a:ln>
        </p:spPr>
      </p:pic>
    </p:spTree>
    <p:extLst>
      <p:ext uri="{BB962C8B-B14F-4D97-AF65-F5344CB8AC3E}">
        <p14:creationId xmlns:p14="http://schemas.microsoft.com/office/powerpoint/2010/main" val="115813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13</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Kurzwaffen- und Munitionserwerb </a:t>
            </a:r>
          </a:p>
        </p:txBody>
      </p:sp>
      <p:sp>
        <p:nvSpPr>
          <p:cNvPr id="13" name="Flussdiagramm: Verbinder 12">
            <a:extLst>
              <a:ext uri="{FF2B5EF4-FFF2-40B4-BE49-F238E27FC236}">
                <a16:creationId xmlns:a16="http://schemas.microsoft.com/office/drawing/2014/main" id="{55710CF2-9E7B-5C86-E0EC-CABCA4A334B7}"/>
              </a:ext>
            </a:extLst>
          </p:cNvPr>
          <p:cNvSpPr/>
          <p:nvPr/>
        </p:nvSpPr>
        <p:spPr>
          <a:xfrm>
            <a:off x="565241" y="1463388"/>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15" name="Flussdiagramm: Verbinder 14">
            <a:extLst>
              <a:ext uri="{FF2B5EF4-FFF2-40B4-BE49-F238E27FC236}">
                <a16:creationId xmlns:a16="http://schemas.microsoft.com/office/drawing/2014/main" id="{F86C99F2-6454-F8BC-7EC5-2F2D6FC938B9}"/>
              </a:ext>
            </a:extLst>
          </p:cNvPr>
          <p:cNvSpPr/>
          <p:nvPr/>
        </p:nvSpPr>
        <p:spPr>
          <a:xfrm>
            <a:off x="565241" y="2341024"/>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16" name="Textplatzhalter 6">
            <a:extLst>
              <a:ext uri="{FF2B5EF4-FFF2-40B4-BE49-F238E27FC236}">
                <a16:creationId xmlns:a16="http://schemas.microsoft.com/office/drawing/2014/main" id="{601521FB-875B-440B-73E9-12ABF88AA12B}"/>
              </a:ext>
            </a:extLst>
          </p:cNvPr>
          <p:cNvSpPr txBox="1">
            <a:spLocks/>
          </p:cNvSpPr>
          <p:nvPr/>
        </p:nvSpPr>
        <p:spPr bwMode="gray">
          <a:xfrm>
            <a:off x="1451288" y="2340331"/>
            <a:ext cx="9673912" cy="553998"/>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tabLst>
                <a:tab pos="228600" algn="l"/>
                <a:tab pos="449580" algn="l"/>
              </a:tabLst>
            </a:pPr>
            <a:r>
              <a:rPr lang="de-DE" sz="1800" b="1" dirty="0">
                <a:solidFill>
                  <a:srgbClr val="006600"/>
                </a:solidFill>
                <a:effectLst/>
                <a:latin typeface="Arial" panose="020B0604020202020204" pitchFamily="34" charset="0"/>
                <a:ea typeface="SimSun" panose="02010600030101010101" pitchFamily="2" charset="-122"/>
              </a:rPr>
              <a:t>Zu § 13 WaffVwV: </a:t>
            </a:r>
            <a:r>
              <a:rPr lang="de-DE" sz="1800" dirty="0">
                <a:effectLst/>
                <a:latin typeface="Arial" panose="020B0604020202020204" pitchFamily="34" charset="0"/>
                <a:ea typeface="SimSun" panose="02010600030101010101" pitchFamily="2" charset="-122"/>
              </a:rPr>
              <a:t>Der Erwerb von Kurzwaffen bedarf der </a:t>
            </a:r>
            <a:r>
              <a:rPr lang="de-DE" sz="1800" u="sng" dirty="0">
                <a:effectLst/>
                <a:latin typeface="Arial" panose="020B0604020202020204" pitchFamily="34" charset="0"/>
                <a:ea typeface="SimSun" panose="02010600030101010101" pitchFamily="2" charset="-122"/>
              </a:rPr>
              <a:t>vorherigen</a:t>
            </a:r>
            <a:r>
              <a:rPr lang="de-DE" sz="1800" dirty="0">
                <a:effectLst/>
                <a:latin typeface="Arial" panose="020B0604020202020204" pitchFamily="34" charset="0"/>
                <a:ea typeface="SimSun" panose="02010600030101010101" pitchFamily="2" charset="-122"/>
              </a:rPr>
              <a:t> behördlichen Erlaubnis (Voreintrag in WBK).</a:t>
            </a:r>
          </a:p>
        </p:txBody>
      </p:sp>
      <p:sp>
        <p:nvSpPr>
          <p:cNvPr id="17" name="Flussdiagramm: Verbinder 16">
            <a:extLst>
              <a:ext uri="{FF2B5EF4-FFF2-40B4-BE49-F238E27FC236}">
                <a16:creationId xmlns:a16="http://schemas.microsoft.com/office/drawing/2014/main" id="{1D08CAE7-26CA-2E59-B9D0-9A8E9079279A}"/>
              </a:ext>
            </a:extLst>
          </p:cNvPr>
          <p:cNvSpPr/>
          <p:nvPr/>
        </p:nvSpPr>
        <p:spPr>
          <a:xfrm>
            <a:off x="565239" y="3288298"/>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18" name="Textplatzhalter 6">
            <a:extLst>
              <a:ext uri="{FF2B5EF4-FFF2-40B4-BE49-F238E27FC236}">
                <a16:creationId xmlns:a16="http://schemas.microsoft.com/office/drawing/2014/main" id="{EF8C59BA-BFC8-F306-D756-6D1092CF3BAF}"/>
              </a:ext>
            </a:extLst>
          </p:cNvPr>
          <p:cNvSpPr txBox="1">
            <a:spLocks/>
          </p:cNvSpPr>
          <p:nvPr/>
        </p:nvSpPr>
        <p:spPr bwMode="gray">
          <a:xfrm>
            <a:off x="1451286" y="3218660"/>
            <a:ext cx="9626767" cy="830997"/>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b="1" dirty="0">
                <a:solidFill>
                  <a:srgbClr val="006600"/>
                </a:solidFill>
                <a:latin typeface="Arial" panose="020B0604020202020204" pitchFamily="34" charset="0"/>
                <a:ea typeface="SimSun" panose="02010600030101010101" pitchFamily="2" charset="-122"/>
              </a:rPr>
              <a:t>§ 13 Abs. 5 WaffG: </a:t>
            </a:r>
            <a:r>
              <a:rPr lang="de-DE" sz="1800" dirty="0">
                <a:effectLst/>
                <a:latin typeface="Arial" panose="020B0604020202020204" pitchFamily="34" charset="0"/>
                <a:ea typeface="SimSun" panose="02010600030101010101" pitchFamily="2" charset="-122"/>
              </a:rPr>
              <a:t>Jäger bedürfen für den Erwerb und Besitz von Munition für Langwaffen </a:t>
            </a:r>
            <a:r>
              <a:rPr lang="de-DE" dirty="0">
                <a:latin typeface="Arial" panose="020B0604020202020204" pitchFamily="34" charset="0"/>
                <a:ea typeface="SimSun" panose="02010600030101010101" pitchFamily="2" charset="-122"/>
              </a:rPr>
              <a:t>(…) </a:t>
            </a:r>
            <a:r>
              <a:rPr lang="de-DE" sz="1800" dirty="0">
                <a:effectLst/>
                <a:latin typeface="Arial" panose="020B0604020202020204" pitchFamily="34" charset="0"/>
                <a:ea typeface="SimSun" panose="02010600030101010101" pitchFamily="2" charset="-122"/>
              </a:rPr>
              <a:t>keiner Erlaubnis, sofern sie nicht nach dem Bundesjagdgesetz in der jeweiligen Fassung verboten ist.</a:t>
            </a:r>
          </a:p>
        </p:txBody>
      </p:sp>
      <p:sp>
        <p:nvSpPr>
          <p:cNvPr id="19" name="Flussdiagramm: Verbinder 18">
            <a:extLst>
              <a:ext uri="{FF2B5EF4-FFF2-40B4-BE49-F238E27FC236}">
                <a16:creationId xmlns:a16="http://schemas.microsoft.com/office/drawing/2014/main" id="{6A910E18-85CA-E662-DFF6-7B826D2FAAAC}"/>
              </a:ext>
            </a:extLst>
          </p:cNvPr>
          <p:cNvSpPr/>
          <p:nvPr/>
        </p:nvSpPr>
        <p:spPr>
          <a:xfrm>
            <a:off x="565240" y="4334294"/>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20" name="Textplatzhalter 6">
            <a:extLst>
              <a:ext uri="{FF2B5EF4-FFF2-40B4-BE49-F238E27FC236}">
                <a16:creationId xmlns:a16="http://schemas.microsoft.com/office/drawing/2014/main" id="{6BE06764-917A-61C9-EBA0-E8B96EA938DB}"/>
              </a:ext>
            </a:extLst>
          </p:cNvPr>
          <p:cNvSpPr txBox="1">
            <a:spLocks/>
          </p:cNvSpPr>
          <p:nvPr/>
        </p:nvSpPr>
        <p:spPr bwMode="gray">
          <a:xfrm>
            <a:off x="1451286" y="4243985"/>
            <a:ext cx="9626767" cy="830997"/>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b="1" dirty="0">
                <a:solidFill>
                  <a:schemeClr val="accent2"/>
                </a:solidFill>
                <a:latin typeface="Arial" panose="020B0604020202020204" pitchFamily="34" charset="0"/>
                <a:ea typeface="SimSun" panose="02010600030101010101" pitchFamily="2" charset="-122"/>
              </a:rPr>
              <a:t>Umkehrschluss:</a:t>
            </a:r>
          </a:p>
          <a:p>
            <a:pPr lvl="0" algn="just">
              <a:tabLst>
                <a:tab pos="228600" algn="l"/>
                <a:tab pos="449580" algn="l"/>
              </a:tabLst>
            </a:pPr>
            <a:r>
              <a:rPr lang="de-DE" b="1" dirty="0">
                <a:latin typeface="Arial" panose="020B0604020202020204" pitchFamily="34" charset="0"/>
                <a:ea typeface="SimSun" panose="02010600030101010101" pitchFamily="2" charset="-122"/>
              </a:rPr>
              <a:t>Munition für Kurzwaffen: </a:t>
            </a:r>
            <a:r>
              <a:rPr lang="de-DE" dirty="0">
                <a:latin typeface="Arial" panose="020B0604020202020204" pitchFamily="34" charset="0"/>
                <a:ea typeface="SimSun" panose="02010600030101010101" pitchFamily="2" charset="-122"/>
              </a:rPr>
              <a:t>Erwerbsberechtigung muss in der WBK eingetragen sein. Erwerb nur möglich für die eingetragenen Kurzwaffen in der WBK. </a:t>
            </a:r>
            <a:endParaRPr lang="de-DE" sz="1800" dirty="0">
              <a:effectLst/>
              <a:latin typeface="Arial" panose="020B0604020202020204" pitchFamily="34" charset="0"/>
              <a:ea typeface="SimSun" panose="02010600030101010101" pitchFamily="2" charset="-122"/>
            </a:endParaRPr>
          </a:p>
        </p:txBody>
      </p:sp>
      <p:sp>
        <p:nvSpPr>
          <p:cNvPr id="10" name="Textfeld 9">
            <a:extLst>
              <a:ext uri="{FF2B5EF4-FFF2-40B4-BE49-F238E27FC236}">
                <a16:creationId xmlns:a16="http://schemas.microsoft.com/office/drawing/2014/main" id="{5D4AA420-83AA-A094-2D59-11CA303C563F}"/>
              </a:ext>
            </a:extLst>
          </p:cNvPr>
          <p:cNvSpPr txBox="1"/>
          <p:nvPr/>
        </p:nvSpPr>
        <p:spPr>
          <a:xfrm>
            <a:off x="1329500" y="1427349"/>
            <a:ext cx="9795700" cy="646331"/>
          </a:xfrm>
          <a:prstGeom prst="rect">
            <a:avLst/>
          </a:prstGeom>
          <a:noFill/>
        </p:spPr>
        <p:txBody>
          <a:bodyPr wrap="square">
            <a:spAutoFit/>
          </a:bodyPr>
          <a:lstStyle/>
          <a:p>
            <a:r>
              <a:rPr lang="de-DE" b="1" dirty="0">
                <a:solidFill>
                  <a:srgbClr val="006600"/>
                </a:solidFill>
                <a:latin typeface="Arial" panose="020B0604020202020204" pitchFamily="34" charset="0"/>
                <a:cs typeface="Arial" panose="020B0604020202020204" pitchFamily="34" charset="0"/>
              </a:rPr>
              <a:t>§ 13 Abs. 2 WaffG: </a:t>
            </a:r>
            <a:r>
              <a:rPr lang="de-DE" dirty="0">
                <a:latin typeface="Arial" panose="020B0604020202020204" pitchFamily="34" charset="0"/>
                <a:cs typeface="Arial" panose="020B0604020202020204" pitchFamily="34" charset="0"/>
              </a:rPr>
              <a:t>Bei Jägern, (…) erfolgt keine Prüfung der Voraussetzungen (…) für den Erwerb und Besitz von Langwaffen und </a:t>
            </a:r>
            <a:r>
              <a:rPr lang="de-DE" b="1" dirty="0">
                <a:latin typeface="Arial" panose="020B0604020202020204" pitchFamily="34" charset="0"/>
                <a:cs typeface="Arial" panose="020B0604020202020204" pitchFamily="34" charset="0"/>
              </a:rPr>
              <a:t>zwei Kurzwaffen</a:t>
            </a:r>
            <a:r>
              <a:rPr lang="de-DE" dirty="0">
                <a:latin typeface="Arial" panose="020B0604020202020204" pitchFamily="34" charset="0"/>
                <a:cs typeface="Arial" panose="020B0604020202020204" pitchFamily="34" charset="0"/>
              </a:rPr>
              <a:t>, (…).</a:t>
            </a:r>
          </a:p>
        </p:txBody>
      </p:sp>
      <p:sp>
        <p:nvSpPr>
          <p:cNvPr id="2" name="Textfeld 1">
            <a:extLst>
              <a:ext uri="{FF2B5EF4-FFF2-40B4-BE49-F238E27FC236}">
                <a16:creationId xmlns:a16="http://schemas.microsoft.com/office/drawing/2014/main" id="{E9F9FA00-DC32-EF0F-05A7-C3491D9B111D}"/>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141273A5-5899-1C86-2C5E-3B5B7118D0C3}"/>
              </a:ext>
            </a:extLst>
          </p:cNvPr>
          <p:cNvSpPr txBox="1"/>
          <p:nvPr/>
        </p:nvSpPr>
        <p:spPr>
          <a:xfrm>
            <a:off x="501898" y="559153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28B86A74-E4AD-46CD-B33C-60B49F06B1C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90307" y="5858765"/>
            <a:ext cx="899795" cy="899795"/>
          </a:xfrm>
          <a:prstGeom prst="rect">
            <a:avLst/>
          </a:prstGeom>
          <a:noFill/>
          <a:ln>
            <a:noFill/>
          </a:ln>
        </p:spPr>
      </p:pic>
    </p:spTree>
    <p:extLst>
      <p:ext uri="{BB962C8B-B14F-4D97-AF65-F5344CB8AC3E}">
        <p14:creationId xmlns:p14="http://schemas.microsoft.com/office/powerpoint/2010/main" val="1993890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14</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Kurzwaffen- und Munitionstransport I</a:t>
            </a:r>
          </a:p>
        </p:txBody>
      </p:sp>
      <p:sp>
        <p:nvSpPr>
          <p:cNvPr id="13" name="Flussdiagramm: Verbinder 12">
            <a:extLst>
              <a:ext uri="{FF2B5EF4-FFF2-40B4-BE49-F238E27FC236}">
                <a16:creationId xmlns:a16="http://schemas.microsoft.com/office/drawing/2014/main" id="{55710CF2-9E7B-5C86-E0EC-CABCA4A334B7}"/>
              </a:ext>
            </a:extLst>
          </p:cNvPr>
          <p:cNvSpPr/>
          <p:nvPr/>
        </p:nvSpPr>
        <p:spPr>
          <a:xfrm>
            <a:off x="565240" y="1120935"/>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14" name="Textplatzhalter 6">
            <a:extLst>
              <a:ext uri="{FF2B5EF4-FFF2-40B4-BE49-F238E27FC236}">
                <a16:creationId xmlns:a16="http://schemas.microsoft.com/office/drawing/2014/main" id="{61D0E67A-D27F-46CF-8F88-1B2C6BFEE0F5}"/>
              </a:ext>
            </a:extLst>
          </p:cNvPr>
          <p:cNvSpPr txBox="1">
            <a:spLocks/>
          </p:cNvSpPr>
          <p:nvPr/>
        </p:nvSpPr>
        <p:spPr bwMode="gray">
          <a:xfrm>
            <a:off x="1349905" y="1198394"/>
            <a:ext cx="9966012" cy="2492990"/>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b="1" dirty="0">
                <a:solidFill>
                  <a:srgbClr val="0F6F0F"/>
                </a:solidFill>
                <a:latin typeface="Arial" panose="020B0604020202020204" pitchFamily="34" charset="0"/>
                <a:ea typeface="SimSun" panose="02010600030101010101" pitchFamily="2" charset="-122"/>
              </a:rPr>
              <a:t>§ 12 Abs. 3 WaffG: </a:t>
            </a:r>
            <a:r>
              <a:rPr lang="de-DE" dirty="0">
                <a:latin typeface="Arial" panose="020B0604020202020204" pitchFamily="34" charset="0"/>
                <a:ea typeface="SimSun" panose="02010600030101010101" pitchFamily="2" charset="-122"/>
              </a:rPr>
              <a:t>Einer Erlaubnis zum Führen von Waffen bedarf nicht, wer</a:t>
            </a:r>
          </a:p>
          <a:p>
            <a:pPr lvl="0" algn="just">
              <a:tabLst>
                <a:tab pos="228600" algn="l"/>
                <a:tab pos="449580" algn="l"/>
              </a:tabLst>
            </a:pPr>
            <a:endParaRPr lang="de-DE" dirty="0">
              <a:latin typeface="Arial" panose="020B0604020202020204" pitchFamily="34" charset="0"/>
              <a:ea typeface="SimSun" panose="02010600030101010101" pitchFamily="2" charset="-122"/>
            </a:endParaRPr>
          </a:p>
          <a:p>
            <a:pPr lvl="0" algn="just">
              <a:tabLst>
                <a:tab pos="228600" algn="l"/>
                <a:tab pos="449580" algn="l"/>
              </a:tabLst>
            </a:pPr>
            <a:r>
              <a:rPr lang="de-DE" dirty="0">
                <a:latin typeface="Arial" panose="020B0604020202020204" pitchFamily="34" charset="0"/>
                <a:ea typeface="SimSun" panose="02010600030101010101" pitchFamily="2" charset="-122"/>
              </a:rPr>
              <a:t> 1. diese mit </a:t>
            </a:r>
            <a:r>
              <a:rPr lang="de-DE" u="sng" dirty="0">
                <a:latin typeface="Arial" panose="020B0604020202020204" pitchFamily="34" charset="0"/>
                <a:ea typeface="SimSun" panose="02010600030101010101" pitchFamily="2" charset="-122"/>
              </a:rPr>
              <a:t>Zustimmung eines </a:t>
            </a:r>
            <a:r>
              <a:rPr lang="de-DE" dirty="0">
                <a:latin typeface="Arial" panose="020B0604020202020204" pitchFamily="34" charset="0"/>
                <a:ea typeface="SimSun" panose="02010600030101010101" pitchFamily="2" charset="-122"/>
              </a:rPr>
              <a:t>anderen in dessen Wohnung, Geschäftsräumen oder befriedetem Besitztum oder dessen </a:t>
            </a:r>
            <a:r>
              <a:rPr lang="de-DE" u="sng" dirty="0">
                <a:latin typeface="Arial" panose="020B0604020202020204" pitchFamily="34" charset="0"/>
                <a:ea typeface="SimSun" panose="02010600030101010101" pitchFamily="2" charset="-122"/>
              </a:rPr>
              <a:t>Schießstätte zu einem von seinem Bedürfnis umfassten Zweck oder im Zusammenhang damit führt;</a:t>
            </a:r>
          </a:p>
          <a:p>
            <a:pPr lvl="0" algn="just">
              <a:tabLst>
                <a:tab pos="228600" algn="l"/>
                <a:tab pos="449580" algn="l"/>
              </a:tabLst>
            </a:pPr>
            <a:endParaRPr lang="de-DE" u="sng" dirty="0">
              <a:latin typeface="Arial" panose="020B0604020202020204" pitchFamily="34" charset="0"/>
              <a:ea typeface="SimSun" panose="02010600030101010101" pitchFamily="2" charset="-122"/>
            </a:endParaRPr>
          </a:p>
          <a:p>
            <a:pPr lvl="0" algn="just">
              <a:tabLst>
                <a:tab pos="228600" algn="l"/>
                <a:tab pos="449580" algn="l"/>
              </a:tabLst>
            </a:pPr>
            <a:r>
              <a:rPr lang="de-DE" sz="1800" dirty="0">
                <a:effectLst/>
                <a:latin typeface="Arial" panose="020B0604020202020204" pitchFamily="34" charset="0"/>
                <a:ea typeface="SimSun" panose="02010600030101010101" pitchFamily="2" charset="-122"/>
              </a:rPr>
              <a:t>2. diese </a:t>
            </a:r>
            <a:r>
              <a:rPr lang="de-DE" sz="1800" u="sng" dirty="0">
                <a:effectLst/>
                <a:latin typeface="Arial" panose="020B0604020202020204" pitchFamily="34" charset="0"/>
                <a:ea typeface="SimSun" panose="02010600030101010101" pitchFamily="2" charset="-122"/>
              </a:rPr>
              <a:t>nicht schussbereit und nicht zugriffsbereit </a:t>
            </a:r>
            <a:r>
              <a:rPr lang="de-DE" sz="1800" dirty="0">
                <a:effectLst/>
                <a:latin typeface="Arial" panose="020B0604020202020204" pitchFamily="34" charset="0"/>
                <a:ea typeface="SimSun" panose="02010600030101010101" pitchFamily="2" charset="-122"/>
              </a:rPr>
              <a:t>von einem Ort zu einem anderen Ort befördert, sofern der Transport der Waffe zu einem von seinem Bedürfnis umfassten Zweck oder im Zusammenhang damit erfolgt;</a:t>
            </a:r>
          </a:p>
        </p:txBody>
      </p:sp>
      <p:sp>
        <p:nvSpPr>
          <p:cNvPr id="15" name="Flussdiagramm: Verbinder 14">
            <a:extLst>
              <a:ext uri="{FF2B5EF4-FFF2-40B4-BE49-F238E27FC236}">
                <a16:creationId xmlns:a16="http://schemas.microsoft.com/office/drawing/2014/main" id="{F86C99F2-6454-F8BC-7EC5-2F2D6FC938B9}"/>
              </a:ext>
            </a:extLst>
          </p:cNvPr>
          <p:cNvSpPr/>
          <p:nvPr/>
        </p:nvSpPr>
        <p:spPr>
          <a:xfrm>
            <a:off x="565240" y="4251733"/>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18" name="Textplatzhalter 6">
            <a:extLst>
              <a:ext uri="{FF2B5EF4-FFF2-40B4-BE49-F238E27FC236}">
                <a16:creationId xmlns:a16="http://schemas.microsoft.com/office/drawing/2014/main" id="{EF8C59BA-BFC8-F306-D756-6D1092CF3BAF}"/>
              </a:ext>
            </a:extLst>
          </p:cNvPr>
          <p:cNvSpPr txBox="1">
            <a:spLocks/>
          </p:cNvSpPr>
          <p:nvPr/>
        </p:nvSpPr>
        <p:spPr bwMode="gray">
          <a:xfrm>
            <a:off x="1349905" y="4084992"/>
            <a:ext cx="9966012" cy="830997"/>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b="1" dirty="0">
                <a:solidFill>
                  <a:srgbClr val="006600"/>
                </a:solidFill>
                <a:effectLst/>
                <a:latin typeface="Arial" panose="020B0604020202020204" pitchFamily="34" charset="0"/>
                <a:ea typeface="SimSun" panose="02010600030101010101" pitchFamily="2" charset="-122"/>
              </a:rPr>
              <a:t>Zu § 12 Abs. 3 WaffVwV: </a:t>
            </a:r>
            <a:r>
              <a:rPr lang="de-DE" sz="1800" dirty="0">
                <a:effectLst/>
                <a:latin typeface="Arial" panose="020B0604020202020204" pitchFamily="34" charset="0"/>
                <a:ea typeface="SimSun" panose="02010600030101010101" pitchFamily="2" charset="-122"/>
              </a:rPr>
              <a:t>Jäger dürfen Jagdwaffen </a:t>
            </a:r>
            <a:r>
              <a:rPr lang="de-DE" sz="1800" b="1" dirty="0">
                <a:effectLst/>
                <a:latin typeface="Arial" panose="020B0604020202020204" pitchFamily="34" charset="0"/>
                <a:ea typeface="SimSun" panose="02010600030101010101" pitchFamily="2" charset="-122"/>
              </a:rPr>
              <a:t>auf dem Weg </a:t>
            </a:r>
            <a:r>
              <a:rPr lang="de-DE" sz="1800" dirty="0">
                <a:effectLst/>
                <a:latin typeface="Arial" panose="020B0604020202020204" pitchFamily="34" charset="0"/>
                <a:ea typeface="SimSun" panose="02010600030101010101" pitchFamily="2" charset="-122"/>
              </a:rPr>
              <a:t>z.B. von ihrer Wohnung in das Revier zum Zwecke der befugten Jagdausübung, zur Ausbildung von Jagdhunden, zum Jagdschutz oder zum Forstschutz </a:t>
            </a:r>
            <a:r>
              <a:rPr lang="de-DE" sz="1800" u="sng" dirty="0">
                <a:effectLst/>
                <a:latin typeface="Arial" panose="020B0604020202020204" pitchFamily="34" charset="0"/>
                <a:ea typeface="SimSun" panose="02010600030101010101" pitchFamily="2" charset="-122"/>
              </a:rPr>
              <a:t>nicht schussbereit </a:t>
            </a:r>
            <a:r>
              <a:rPr lang="de-DE" sz="1800" dirty="0">
                <a:effectLst/>
                <a:latin typeface="Arial" panose="020B0604020202020204" pitchFamily="34" charset="0"/>
                <a:ea typeface="SimSun" panose="02010600030101010101" pitchFamily="2" charset="-122"/>
              </a:rPr>
              <a:t>führen.</a:t>
            </a:r>
          </a:p>
        </p:txBody>
      </p:sp>
      <p:sp>
        <p:nvSpPr>
          <p:cNvPr id="2" name="Textfeld 1">
            <a:extLst>
              <a:ext uri="{FF2B5EF4-FFF2-40B4-BE49-F238E27FC236}">
                <a16:creationId xmlns:a16="http://schemas.microsoft.com/office/drawing/2014/main" id="{879FFBDB-C29F-37C0-C6BA-3FCF21198167}"/>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BBEBAD0B-D02C-55DE-90AA-A35B68033ED3}"/>
              </a:ext>
            </a:extLst>
          </p:cNvPr>
          <p:cNvSpPr txBox="1"/>
          <p:nvPr/>
        </p:nvSpPr>
        <p:spPr>
          <a:xfrm>
            <a:off x="480796" y="559153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D6B103EC-84CE-471C-9481-3A53D203DEE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11409" y="5851205"/>
            <a:ext cx="899795" cy="899795"/>
          </a:xfrm>
          <a:prstGeom prst="rect">
            <a:avLst/>
          </a:prstGeom>
          <a:noFill/>
          <a:ln>
            <a:noFill/>
          </a:ln>
        </p:spPr>
      </p:pic>
    </p:spTree>
    <p:extLst>
      <p:ext uri="{BB962C8B-B14F-4D97-AF65-F5344CB8AC3E}">
        <p14:creationId xmlns:p14="http://schemas.microsoft.com/office/powerpoint/2010/main" val="214794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800236"/>
            <a:ext cx="12192000" cy="1057765"/>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15</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Kurzwaffen- und Munitionstransport II</a:t>
            </a:r>
          </a:p>
        </p:txBody>
      </p:sp>
      <p:sp>
        <p:nvSpPr>
          <p:cNvPr id="16" name="Textplatzhalter 6">
            <a:extLst>
              <a:ext uri="{FF2B5EF4-FFF2-40B4-BE49-F238E27FC236}">
                <a16:creationId xmlns:a16="http://schemas.microsoft.com/office/drawing/2014/main" id="{601521FB-875B-440B-73E9-12ABF88AA12B}"/>
              </a:ext>
            </a:extLst>
          </p:cNvPr>
          <p:cNvSpPr txBox="1">
            <a:spLocks/>
          </p:cNvSpPr>
          <p:nvPr/>
        </p:nvSpPr>
        <p:spPr bwMode="gray">
          <a:xfrm>
            <a:off x="1439578" y="4094887"/>
            <a:ext cx="9626767" cy="830997"/>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b="1" dirty="0">
                <a:solidFill>
                  <a:srgbClr val="0F6F0F"/>
                </a:solidFill>
                <a:effectLst/>
                <a:latin typeface="Arial" panose="020B0604020202020204" pitchFamily="34" charset="0"/>
                <a:ea typeface="SimSun" panose="02010600030101010101" pitchFamily="2" charset="-122"/>
              </a:rPr>
              <a:t>Zu § 12 Abs. 3 WaffVwV: </a:t>
            </a:r>
            <a:r>
              <a:rPr lang="de-DE" sz="1800" dirty="0">
                <a:effectLst/>
                <a:latin typeface="Arial" panose="020B0604020202020204" pitchFamily="34" charset="0"/>
                <a:ea typeface="SimSun" panose="02010600030101010101" pitchFamily="2" charset="-122"/>
              </a:rPr>
              <a:t>(…) dürfen die Schusswaffen beim Transport zum Schießstand oder Büchsenmacher weder schuss- noch zugriffsbereit sein; dies gilt auch für den Transport durch Jäger.  </a:t>
            </a:r>
          </a:p>
        </p:txBody>
      </p:sp>
      <p:sp>
        <p:nvSpPr>
          <p:cNvPr id="17" name="Flussdiagramm: Verbinder 16">
            <a:extLst>
              <a:ext uri="{FF2B5EF4-FFF2-40B4-BE49-F238E27FC236}">
                <a16:creationId xmlns:a16="http://schemas.microsoft.com/office/drawing/2014/main" id="{1D08CAE7-26CA-2E59-B9D0-9A8E9079279A}"/>
              </a:ext>
            </a:extLst>
          </p:cNvPr>
          <p:cNvSpPr/>
          <p:nvPr/>
        </p:nvSpPr>
        <p:spPr>
          <a:xfrm>
            <a:off x="493248" y="1692488"/>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19" name="Flussdiagramm: Verbinder 18">
            <a:extLst>
              <a:ext uri="{FF2B5EF4-FFF2-40B4-BE49-F238E27FC236}">
                <a16:creationId xmlns:a16="http://schemas.microsoft.com/office/drawing/2014/main" id="{6A910E18-85CA-E662-DFF6-7B826D2FAAAC}"/>
              </a:ext>
            </a:extLst>
          </p:cNvPr>
          <p:cNvSpPr/>
          <p:nvPr/>
        </p:nvSpPr>
        <p:spPr>
          <a:xfrm>
            <a:off x="493247" y="2922718"/>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20" name="Textplatzhalter 6">
            <a:extLst>
              <a:ext uri="{FF2B5EF4-FFF2-40B4-BE49-F238E27FC236}">
                <a16:creationId xmlns:a16="http://schemas.microsoft.com/office/drawing/2014/main" id="{6BE06764-917A-61C9-EBA0-E8B96EA938DB}"/>
              </a:ext>
            </a:extLst>
          </p:cNvPr>
          <p:cNvSpPr txBox="1">
            <a:spLocks/>
          </p:cNvSpPr>
          <p:nvPr/>
        </p:nvSpPr>
        <p:spPr bwMode="gray">
          <a:xfrm>
            <a:off x="1439579" y="1532680"/>
            <a:ext cx="9626767" cy="830997"/>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b="1" dirty="0">
                <a:solidFill>
                  <a:srgbClr val="0F6F0F"/>
                </a:solidFill>
                <a:effectLst/>
                <a:latin typeface="Arial" panose="020B0604020202020204" pitchFamily="34" charset="0"/>
                <a:ea typeface="SimSun" panose="02010600030101010101" pitchFamily="2" charset="-122"/>
              </a:rPr>
              <a:t>Zu § 12 Abs. 3 WaffVwV: </a:t>
            </a:r>
            <a:r>
              <a:rPr lang="de-DE" sz="1800" dirty="0">
                <a:effectLst/>
                <a:latin typeface="Arial" panose="020B0604020202020204" pitchFamily="34" charset="0"/>
                <a:ea typeface="SimSun" panose="02010600030101010101" pitchFamily="2" charset="-122"/>
              </a:rPr>
              <a:t>Ein Jäger darf Jagdwaffen nur zur befugten Jagdausübung einschließlich des Ein- und Anschießens im Revier, zur Ausbildung von Jagdhunden im Revier und zum Jagdschutz oder zum Forstschutz </a:t>
            </a:r>
            <a:r>
              <a:rPr lang="de-DE" sz="1800" u="sng" dirty="0">
                <a:effectLst/>
                <a:latin typeface="Arial" panose="020B0604020202020204" pitchFamily="34" charset="0"/>
                <a:ea typeface="SimSun" panose="02010600030101010101" pitchFamily="2" charset="-122"/>
              </a:rPr>
              <a:t>uneingeschränkt</a:t>
            </a:r>
            <a:r>
              <a:rPr lang="de-DE" sz="1800" dirty="0">
                <a:effectLst/>
                <a:latin typeface="Arial" panose="020B0604020202020204" pitchFamily="34" charset="0"/>
                <a:ea typeface="SimSun" panose="02010600030101010101" pitchFamily="2" charset="-122"/>
              </a:rPr>
              <a:t> führen.</a:t>
            </a:r>
          </a:p>
        </p:txBody>
      </p:sp>
      <p:sp>
        <p:nvSpPr>
          <p:cNvPr id="9" name="Textplatzhalter 6">
            <a:extLst>
              <a:ext uri="{FF2B5EF4-FFF2-40B4-BE49-F238E27FC236}">
                <a16:creationId xmlns:a16="http://schemas.microsoft.com/office/drawing/2014/main" id="{E505524C-1D95-362D-1978-D3055E243830}"/>
              </a:ext>
            </a:extLst>
          </p:cNvPr>
          <p:cNvSpPr txBox="1">
            <a:spLocks/>
          </p:cNvSpPr>
          <p:nvPr/>
        </p:nvSpPr>
        <p:spPr bwMode="gray">
          <a:xfrm>
            <a:off x="1439578" y="2711059"/>
            <a:ext cx="9626767" cy="1107996"/>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b="1" dirty="0">
                <a:solidFill>
                  <a:srgbClr val="0F6F0F"/>
                </a:solidFill>
                <a:effectLst/>
                <a:latin typeface="Arial" panose="020B0604020202020204" pitchFamily="34" charset="0"/>
                <a:ea typeface="SimSun" panose="02010600030101010101" pitchFamily="2" charset="-122"/>
              </a:rPr>
              <a:t>Zu § 12 Abs. 3 WaffVwV: </a:t>
            </a:r>
            <a:r>
              <a:rPr lang="de-DE" sz="1800" dirty="0">
                <a:effectLst/>
                <a:latin typeface="Arial" panose="020B0604020202020204" pitchFamily="34" charset="0"/>
                <a:ea typeface="SimSun" panose="02010600030101010101" pitchFamily="2" charset="-122"/>
              </a:rPr>
              <a:t>Der Jäger darf die Jagdwaffen auch im Zusammenhang mit diesen Tätigkeiten, z.B. auf dem direkten Hin- und Rückweg zum Jagdrevier zum Zwecke der befugten Jagdausübung führen, allerdings darf die Waffe </a:t>
            </a:r>
            <a:r>
              <a:rPr lang="de-DE" sz="1800" u="sng" dirty="0">
                <a:effectLst/>
                <a:latin typeface="Arial" panose="020B0604020202020204" pitchFamily="34" charset="0"/>
                <a:ea typeface="SimSun" panose="02010600030101010101" pitchFamily="2" charset="-122"/>
              </a:rPr>
              <a:t>nicht schussbereit </a:t>
            </a:r>
            <a:r>
              <a:rPr lang="de-DE" sz="1800" dirty="0">
                <a:effectLst/>
                <a:latin typeface="Arial" panose="020B0604020202020204" pitchFamily="34" charset="0"/>
                <a:ea typeface="SimSun" panose="02010600030101010101" pitchFamily="2" charset="-122"/>
              </a:rPr>
              <a:t>sein. Sie darf lediglich zugriffsbereit sein.</a:t>
            </a:r>
          </a:p>
        </p:txBody>
      </p:sp>
      <p:sp>
        <p:nvSpPr>
          <p:cNvPr id="10" name="Flussdiagramm: Verbinder 9">
            <a:extLst>
              <a:ext uri="{FF2B5EF4-FFF2-40B4-BE49-F238E27FC236}">
                <a16:creationId xmlns:a16="http://schemas.microsoft.com/office/drawing/2014/main" id="{0D92A144-B7F9-83F4-BA86-AAED80ED21F0}"/>
              </a:ext>
            </a:extLst>
          </p:cNvPr>
          <p:cNvSpPr/>
          <p:nvPr/>
        </p:nvSpPr>
        <p:spPr>
          <a:xfrm>
            <a:off x="492810" y="4203958"/>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05</a:t>
            </a:r>
          </a:p>
        </p:txBody>
      </p:sp>
      <p:sp>
        <p:nvSpPr>
          <p:cNvPr id="2" name="Textfeld 1">
            <a:extLst>
              <a:ext uri="{FF2B5EF4-FFF2-40B4-BE49-F238E27FC236}">
                <a16:creationId xmlns:a16="http://schemas.microsoft.com/office/drawing/2014/main" id="{1B6133E2-3377-C3F6-CD00-418BAD8435B1}"/>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E6B03C02-8A08-9FF5-559C-84DBF32909C0}"/>
              </a:ext>
            </a:extLst>
          </p:cNvPr>
          <p:cNvSpPr txBox="1"/>
          <p:nvPr/>
        </p:nvSpPr>
        <p:spPr>
          <a:xfrm>
            <a:off x="492810" y="5614942"/>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C3F84683-F2D0-E658-B1C3-A069D5BC6BE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99395" y="5879220"/>
            <a:ext cx="899795" cy="899795"/>
          </a:xfrm>
          <a:prstGeom prst="rect">
            <a:avLst/>
          </a:prstGeom>
          <a:noFill/>
          <a:ln>
            <a:noFill/>
          </a:ln>
        </p:spPr>
      </p:pic>
    </p:spTree>
    <p:extLst>
      <p:ext uri="{BB962C8B-B14F-4D97-AF65-F5344CB8AC3E}">
        <p14:creationId xmlns:p14="http://schemas.microsoft.com/office/powerpoint/2010/main" val="401631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16</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39" y="374234"/>
            <a:ext cx="6861927"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Kurzwaffen- und Munitionsaufbewahrung</a:t>
            </a:r>
          </a:p>
        </p:txBody>
      </p:sp>
      <p:sp>
        <p:nvSpPr>
          <p:cNvPr id="13" name="Flussdiagramm: Verbinder 12">
            <a:extLst>
              <a:ext uri="{FF2B5EF4-FFF2-40B4-BE49-F238E27FC236}">
                <a16:creationId xmlns:a16="http://schemas.microsoft.com/office/drawing/2014/main" id="{55710CF2-9E7B-5C86-E0EC-CABCA4A334B7}"/>
              </a:ext>
            </a:extLst>
          </p:cNvPr>
          <p:cNvSpPr/>
          <p:nvPr/>
        </p:nvSpPr>
        <p:spPr>
          <a:xfrm>
            <a:off x="565241" y="1463388"/>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14" name="Textplatzhalter 6">
            <a:extLst>
              <a:ext uri="{FF2B5EF4-FFF2-40B4-BE49-F238E27FC236}">
                <a16:creationId xmlns:a16="http://schemas.microsoft.com/office/drawing/2014/main" id="{61D0E67A-D27F-46CF-8F88-1B2C6BFEE0F5}"/>
              </a:ext>
            </a:extLst>
          </p:cNvPr>
          <p:cNvSpPr txBox="1">
            <a:spLocks/>
          </p:cNvSpPr>
          <p:nvPr/>
        </p:nvSpPr>
        <p:spPr bwMode="gray">
          <a:xfrm>
            <a:off x="1451288" y="1299374"/>
            <a:ext cx="10016811" cy="830997"/>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tabLst>
                <a:tab pos="228600" algn="l"/>
                <a:tab pos="449580" algn="l"/>
              </a:tabLst>
            </a:pPr>
            <a:r>
              <a:rPr lang="de-DE" b="1" dirty="0">
                <a:solidFill>
                  <a:srgbClr val="006600"/>
                </a:solidFill>
                <a:latin typeface="Arial" panose="020B0604020202020204" pitchFamily="34" charset="0"/>
                <a:ea typeface="SimSun" panose="02010600030101010101" pitchFamily="2" charset="-122"/>
              </a:rPr>
              <a:t>§ 36 Abs. 1 WaffG: </a:t>
            </a:r>
            <a:r>
              <a:rPr lang="de-DE" dirty="0">
                <a:latin typeface="Arial" panose="020B0604020202020204" pitchFamily="34" charset="0"/>
                <a:ea typeface="SimSun" panose="02010600030101010101" pitchFamily="2" charset="-122"/>
              </a:rPr>
              <a:t>Wer Waffen oder Munition besitzt, hat die erforderlichen Vorkehrungen zu treffen, um zu verhindern, dass diese Gegenstände abhanden kommen oder Dritte sie unbefugt an sich nehmen. </a:t>
            </a:r>
            <a:endParaRPr lang="de-DE" sz="1800" dirty="0">
              <a:effectLst/>
              <a:latin typeface="Arial" panose="020B0604020202020204" pitchFamily="34" charset="0"/>
              <a:ea typeface="SimSun" panose="02010600030101010101" pitchFamily="2" charset="-122"/>
            </a:endParaRPr>
          </a:p>
        </p:txBody>
      </p:sp>
      <p:sp>
        <p:nvSpPr>
          <p:cNvPr id="15" name="Flussdiagramm: Verbinder 14">
            <a:extLst>
              <a:ext uri="{FF2B5EF4-FFF2-40B4-BE49-F238E27FC236}">
                <a16:creationId xmlns:a16="http://schemas.microsoft.com/office/drawing/2014/main" id="{F86C99F2-6454-F8BC-7EC5-2F2D6FC938B9}"/>
              </a:ext>
            </a:extLst>
          </p:cNvPr>
          <p:cNvSpPr/>
          <p:nvPr/>
        </p:nvSpPr>
        <p:spPr>
          <a:xfrm>
            <a:off x="565240" y="2369751"/>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16" name="Textplatzhalter 6">
            <a:extLst>
              <a:ext uri="{FF2B5EF4-FFF2-40B4-BE49-F238E27FC236}">
                <a16:creationId xmlns:a16="http://schemas.microsoft.com/office/drawing/2014/main" id="{601521FB-875B-440B-73E9-12ABF88AA12B}"/>
              </a:ext>
            </a:extLst>
          </p:cNvPr>
          <p:cNvSpPr txBox="1">
            <a:spLocks/>
          </p:cNvSpPr>
          <p:nvPr/>
        </p:nvSpPr>
        <p:spPr bwMode="gray">
          <a:xfrm>
            <a:off x="1451287" y="2344237"/>
            <a:ext cx="10175470" cy="553998"/>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tabLst>
                <a:tab pos="228600" algn="l"/>
                <a:tab pos="449580" algn="l"/>
              </a:tabLst>
            </a:pPr>
            <a:r>
              <a:rPr lang="de-DE" b="1" dirty="0">
                <a:solidFill>
                  <a:srgbClr val="006600"/>
                </a:solidFill>
                <a:latin typeface="Arial" panose="020B0604020202020204" pitchFamily="34" charset="0"/>
                <a:ea typeface="SimSun" panose="02010600030101010101" pitchFamily="2" charset="-122"/>
              </a:rPr>
              <a:t>§ 13 Abs. 2 Nr. 3 a) und c) AWaffV: </a:t>
            </a:r>
            <a:r>
              <a:rPr lang="de-DE" dirty="0">
                <a:latin typeface="Arial" panose="020B0604020202020204" pitchFamily="34" charset="0"/>
                <a:ea typeface="SimSun" panose="02010600030101010101" pitchFamily="2" charset="-122"/>
              </a:rPr>
              <a:t>Sicherheitsbehältnis Widerstandsgrad </a:t>
            </a:r>
            <a:r>
              <a:rPr lang="de-DE" b="1" dirty="0">
                <a:latin typeface="Arial" panose="020B0604020202020204" pitchFamily="34" charset="0"/>
                <a:ea typeface="SimSun" panose="02010600030101010101" pitchFamily="2" charset="-122"/>
              </a:rPr>
              <a:t>0</a:t>
            </a:r>
            <a:r>
              <a:rPr lang="de-DE" dirty="0">
                <a:latin typeface="Arial" panose="020B0604020202020204" pitchFamily="34" charset="0"/>
                <a:ea typeface="SimSun" panose="02010600030101010101" pitchFamily="2" charset="-122"/>
              </a:rPr>
              <a:t> </a:t>
            </a:r>
            <a:r>
              <a:rPr lang="de-DE" u="sng" dirty="0">
                <a:latin typeface="Arial" panose="020B0604020202020204" pitchFamily="34" charset="0"/>
                <a:ea typeface="SimSun" panose="02010600030101010101" pitchFamily="2" charset="-122"/>
              </a:rPr>
              <a:t>unter</a:t>
            </a:r>
            <a:r>
              <a:rPr lang="de-DE" dirty="0">
                <a:latin typeface="Arial" panose="020B0604020202020204" pitchFamily="34" charset="0"/>
                <a:ea typeface="SimSun" panose="02010600030101010101" pitchFamily="2" charset="-122"/>
              </a:rPr>
              <a:t> 200 Kilogramm:</a:t>
            </a:r>
          </a:p>
          <a:p>
            <a:pPr lvl="0">
              <a:tabLst>
                <a:tab pos="228600" algn="l"/>
                <a:tab pos="449580" algn="l"/>
              </a:tabLst>
            </a:pPr>
            <a:r>
              <a:rPr lang="de-DE" sz="1800" dirty="0">
                <a:effectLst/>
                <a:latin typeface="Arial" panose="020B0604020202020204" pitchFamily="34" charset="0"/>
                <a:ea typeface="SimSun" panose="02010600030101010101" pitchFamily="2" charset="-122"/>
              </a:rPr>
              <a:t>Bis zu </a:t>
            </a:r>
            <a:r>
              <a:rPr lang="de-DE" sz="1800" b="1" dirty="0">
                <a:effectLst/>
                <a:latin typeface="Arial" panose="020B0604020202020204" pitchFamily="34" charset="0"/>
                <a:ea typeface="SimSun" panose="02010600030101010101" pitchFamily="2" charset="-122"/>
              </a:rPr>
              <a:t>5 Kurzwaffen </a:t>
            </a:r>
            <a:r>
              <a:rPr lang="de-DE" sz="1800" dirty="0">
                <a:effectLst/>
                <a:latin typeface="Arial" panose="020B0604020202020204" pitchFamily="34" charset="0"/>
                <a:ea typeface="SimSun" panose="02010600030101010101" pitchFamily="2" charset="-122"/>
              </a:rPr>
              <a:t>und zusätzlich Munition.</a:t>
            </a:r>
          </a:p>
        </p:txBody>
      </p:sp>
      <p:sp>
        <p:nvSpPr>
          <p:cNvPr id="17" name="Flussdiagramm: Verbinder 16">
            <a:extLst>
              <a:ext uri="{FF2B5EF4-FFF2-40B4-BE49-F238E27FC236}">
                <a16:creationId xmlns:a16="http://schemas.microsoft.com/office/drawing/2014/main" id="{1D08CAE7-26CA-2E59-B9D0-9A8E9079279A}"/>
              </a:ext>
            </a:extLst>
          </p:cNvPr>
          <p:cNvSpPr/>
          <p:nvPr/>
        </p:nvSpPr>
        <p:spPr>
          <a:xfrm>
            <a:off x="565239" y="3270804"/>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18" name="Textplatzhalter 6">
            <a:extLst>
              <a:ext uri="{FF2B5EF4-FFF2-40B4-BE49-F238E27FC236}">
                <a16:creationId xmlns:a16="http://schemas.microsoft.com/office/drawing/2014/main" id="{EF8C59BA-BFC8-F306-D756-6D1092CF3BAF}"/>
              </a:ext>
            </a:extLst>
          </p:cNvPr>
          <p:cNvSpPr txBox="1">
            <a:spLocks/>
          </p:cNvSpPr>
          <p:nvPr/>
        </p:nvSpPr>
        <p:spPr bwMode="gray">
          <a:xfrm>
            <a:off x="1451287" y="3270805"/>
            <a:ext cx="10175470" cy="553998"/>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tabLst>
                <a:tab pos="228600" algn="l"/>
                <a:tab pos="449580" algn="l"/>
              </a:tabLst>
            </a:pPr>
            <a:r>
              <a:rPr lang="de-DE" sz="1800" b="1" dirty="0">
                <a:solidFill>
                  <a:srgbClr val="006600"/>
                </a:solidFill>
                <a:effectLst/>
                <a:latin typeface="Arial" panose="020B0604020202020204" pitchFamily="34" charset="0"/>
                <a:ea typeface="SimSun" panose="02010600030101010101" pitchFamily="2" charset="-122"/>
              </a:rPr>
              <a:t>§ 13 Abs. 2 Nr. 4 a) und c) AWaffV: </a:t>
            </a:r>
            <a:r>
              <a:rPr lang="de-DE" sz="1800" dirty="0">
                <a:effectLst/>
                <a:latin typeface="Arial" panose="020B0604020202020204" pitchFamily="34" charset="0"/>
                <a:ea typeface="SimSun" panose="02010600030101010101" pitchFamily="2" charset="-122"/>
              </a:rPr>
              <a:t>Sicherheitsbehältnis Widerstandsgrad </a:t>
            </a:r>
            <a:r>
              <a:rPr lang="de-DE" sz="1800" b="1" dirty="0">
                <a:effectLst/>
                <a:latin typeface="Arial" panose="020B0604020202020204" pitchFamily="34" charset="0"/>
                <a:ea typeface="SimSun" panose="02010600030101010101" pitchFamily="2" charset="-122"/>
              </a:rPr>
              <a:t>0</a:t>
            </a:r>
            <a:r>
              <a:rPr lang="de-DE" sz="1800" dirty="0">
                <a:effectLst/>
                <a:latin typeface="Arial" panose="020B0604020202020204" pitchFamily="34" charset="0"/>
                <a:ea typeface="SimSun" panose="02010600030101010101" pitchFamily="2" charset="-122"/>
              </a:rPr>
              <a:t> und </a:t>
            </a:r>
            <a:r>
              <a:rPr lang="de-DE" sz="1800" u="sng" dirty="0">
                <a:effectLst/>
                <a:latin typeface="Arial" panose="020B0604020202020204" pitchFamily="34" charset="0"/>
                <a:ea typeface="SimSun" panose="02010600030101010101" pitchFamily="2" charset="-122"/>
              </a:rPr>
              <a:t>mindestens </a:t>
            </a:r>
            <a:r>
              <a:rPr lang="de-DE" sz="1800" dirty="0">
                <a:effectLst/>
                <a:latin typeface="Arial" panose="020B0604020202020204" pitchFamily="34" charset="0"/>
                <a:ea typeface="SimSun" panose="02010600030101010101" pitchFamily="2" charset="-122"/>
              </a:rPr>
              <a:t> 200 Kilogramm: Bis zu </a:t>
            </a:r>
            <a:r>
              <a:rPr lang="de-DE" sz="1800" b="1" dirty="0">
                <a:effectLst/>
                <a:latin typeface="Arial" panose="020B0604020202020204" pitchFamily="34" charset="0"/>
                <a:ea typeface="SimSun" panose="02010600030101010101" pitchFamily="2" charset="-122"/>
              </a:rPr>
              <a:t>10 Kurzwaffen </a:t>
            </a:r>
            <a:r>
              <a:rPr lang="de-DE" sz="1800" dirty="0">
                <a:effectLst/>
                <a:latin typeface="Arial" panose="020B0604020202020204" pitchFamily="34" charset="0"/>
                <a:ea typeface="SimSun" panose="02010600030101010101" pitchFamily="2" charset="-122"/>
              </a:rPr>
              <a:t>und zusätzlich Munition.</a:t>
            </a:r>
          </a:p>
        </p:txBody>
      </p:sp>
      <p:sp>
        <p:nvSpPr>
          <p:cNvPr id="19" name="Flussdiagramm: Verbinder 18">
            <a:extLst>
              <a:ext uri="{FF2B5EF4-FFF2-40B4-BE49-F238E27FC236}">
                <a16:creationId xmlns:a16="http://schemas.microsoft.com/office/drawing/2014/main" id="{6A910E18-85CA-E662-DFF6-7B826D2FAAAC}"/>
              </a:ext>
            </a:extLst>
          </p:cNvPr>
          <p:cNvSpPr/>
          <p:nvPr/>
        </p:nvSpPr>
        <p:spPr>
          <a:xfrm>
            <a:off x="565239" y="4227426"/>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9" name="Textplatzhalter 6">
            <a:extLst>
              <a:ext uri="{FF2B5EF4-FFF2-40B4-BE49-F238E27FC236}">
                <a16:creationId xmlns:a16="http://schemas.microsoft.com/office/drawing/2014/main" id="{FB285252-75E4-7B77-AA51-7D0F959E9B02}"/>
              </a:ext>
            </a:extLst>
          </p:cNvPr>
          <p:cNvSpPr txBox="1">
            <a:spLocks/>
          </p:cNvSpPr>
          <p:nvPr/>
        </p:nvSpPr>
        <p:spPr bwMode="gray">
          <a:xfrm>
            <a:off x="1451286" y="4225196"/>
            <a:ext cx="10270279" cy="553998"/>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tabLst>
                <a:tab pos="228600" algn="l"/>
                <a:tab pos="449580" algn="l"/>
              </a:tabLst>
            </a:pPr>
            <a:r>
              <a:rPr lang="de-DE" sz="1800" b="1" dirty="0">
                <a:solidFill>
                  <a:srgbClr val="006600"/>
                </a:solidFill>
                <a:effectLst/>
                <a:latin typeface="Arial" panose="020B0604020202020204" pitchFamily="34" charset="0"/>
                <a:ea typeface="SimSun" panose="02010600030101010101" pitchFamily="2" charset="-122"/>
              </a:rPr>
              <a:t>§ 13 Abs. 2 Nr. 5 a) und c) AWaffV: </a:t>
            </a:r>
            <a:r>
              <a:rPr lang="de-DE" sz="1800" dirty="0">
                <a:effectLst/>
                <a:latin typeface="Arial" panose="020B0604020202020204" pitchFamily="34" charset="0"/>
                <a:ea typeface="SimSun" panose="02010600030101010101" pitchFamily="2" charset="-122"/>
              </a:rPr>
              <a:t>Sicherheitsbehältnis Widerstandsgrad </a:t>
            </a:r>
            <a:r>
              <a:rPr lang="de-DE" sz="1800" b="1" dirty="0">
                <a:effectLst/>
                <a:latin typeface="Arial" panose="020B0604020202020204" pitchFamily="34" charset="0"/>
                <a:ea typeface="SimSun" panose="02010600030101010101" pitchFamily="2" charset="-122"/>
              </a:rPr>
              <a:t>1</a:t>
            </a:r>
            <a:r>
              <a:rPr lang="de-DE" sz="1800" dirty="0">
                <a:effectLst/>
                <a:latin typeface="Arial" panose="020B0604020202020204" pitchFamily="34" charset="0"/>
                <a:ea typeface="SimSun" panose="02010600030101010101" pitchFamily="2" charset="-122"/>
              </a:rPr>
              <a:t>: </a:t>
            </a:r>
            <a:r>
              <a:rPr lang="de-DE" b="1" dirty="0">
                <a:latin typeface="Arial" panose="020B0604020202020204" pitchFamily="34" charset="0"/>
                <a:ea typeface="SimSun" panose="02010600030101010101" pitchFamily="2" charset="-122"/>
              </a:rPr>
              <a:t>Unbegrenzte Anzahl </a:t>
            </a:r>
            <a:r>
              <a:rPr lang="de-DE" dirty="0">
                <a:latin typeface="Arial" panose="020B0604020202020204" pitchFamily="34" charset="0"/>
                <a:ea typeface="SimSun" panose="02010600030101010101" pitchFamily="2" charset="-122"/>
              </a:rPr>
              <a:t>von Lang- und</a:t>
            </a:r>
            <a:r>
              <a:rPr lang="de-DE" sz="1800" dirty="0">
                <a:effectLst/>
                <a:latin typeface="Arial" panose="020B0604020202020204" pitchFamily="34" charset="0"/>
                <a:ea typeface="SimSun" panose="02010600030101010101" pitchFamily="2" charset="-122"/>
              </a:rPr>
              <a:t> </a:t>
            </a:r>
            <a:r>
              <a:rPr lang="de-DE" sz="1800" b="1" dirty="0">
                <a:effectLst/>
                <a:latin typeface="Arial" panose="020B0604020202020204" pitchFamily="34" charset="0"/>
                <a:ea typeface="SimSun" panose="02010600030101010101" pitchFamily="2" charset="-122"/>
              </a:rPr>
              <a:t>Kurzwaffen</a:t>
            </a:r>
            <a:r>
              <a:rPr lang="de-DE" sz="1800" dirty="0">
                <a:effectLst/>
                <a:latin typeface="Arial" panose="020B0604020202020204" pitchFamily="34" charset="0"/>
                <a:ea typeface="SimSun" panose="02010600030101010101" pitchFamily="2" charset="-122"/>
              </a:rPr>
              <a:t> und zusätzlich Munition.</a:t>
            </a:r>
          </a:p>
        </p:txBody>
      </p:sp>
      <p:sp>
        <p:nvSpPr>
          <p:cNvPr id="2" name="Textfeld 1">
            <a:extLst>
              <a:ext uri="{FF2B5EF4-FFF2-40B4-BE49-F238E27FC236}">
                <a16:creationId xmlns:a16="http://schemas.microsoft.com/office/drawing/2014/main" id="{2E5C153F-9E43-2326-1476-DD597CB1CD8B}"/>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278635BE-DB14-F15F-8494-F01EE0C92B0F}"/>
              </a:ext>
            </a:extLst>
          </p:cNvPr>
          <p:cNvSpPr txBox="1"/>
          <p:nvPr/>
        </p:nvSpPr>
        <p:spPr>
          <a:xfrm>
            <a:off x="477973" y="559153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59D8893E-042E-4E29-DC8B-A9505D0B537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14232" y="5867204"/>
            <a:ext cx="899795" cy="899795"/>
          </a:xfrm>
          <a:prstGeom prst="rect">
            <a:avLst/>
          </a:prstGeom>
          <a:noFill/>
          <a:ln>
            <a:noFill/>
          </a:ln>
        </p:spPr>
      </p:pic>
    </p:spTree>
    <p:extLst>
      <p:ext uri="{BB962C8B-B14F-4D97-AF65-F5344CB8AC3E}">
        <p14:creationId xmlns:p14="http://schemas.microsoft.com/office/powerpoint/2010/main" val="347400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99191-49B4-FFDF-6601-DAA5431218B7}"/>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2CC3314E-5425-2EDC-1A08-4523F4769B58}"/>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291642A1-E7F0-F22C-EFFF-9C70E57937F2}"/>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17</a:t>
            </a:fld>
            <a:endParaRPr lang="de-DE" dirty="0"/>
          </a:p>
        </p:txBody>
      </p:sp>
      <p:sp>
        <p:nvSpPr>
          <p:cNvPr id="7" name="Titel 1">
            <a:extLst>
              <a:ext uri="{FF2B5EF4-FFF2-40B4-BE49-F238E27FC236}">
                <a16:creationId xmlns:a16="http://schemas.microsoft.com/office/drawing/2014/main" id="{A7A9F205-54AB-233E-9D39-FE0B9AC187F1}"/>
              </a:ext>
            </a:extLst>
          </p:cNvPr>
          <p:cNvSpPr txBox="1">
            <a:spLocks/>
          </p:cNvSpPr>
          <p:nvPr/>
        </p:nvSpPr>
        <p:spPr>
          <a:xfrm>
            <a:off x="625522" y="2180744"/>
            <a:ext cx="5992366"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rgbClr val="800000"/>
                </a:solidFill>
                <a:latin typeface="Arial" panose="020B0604020202020204" pitchFamily="34" charset="0"/>
                <a:cs typeface="Arial" panose="020B0604020202020204" pitchFamily="34" charset="0"/>
              </a:rPr>
              <a:t>Waffenrechtliche Begriffe</a:t>
            </a:r>
          </a:p>
        </p:txBody>
      </p:sp>
      <p:sp>
        <p:nvSpPr>
          <p:cNvPr id="34" name="Flussdiagramm: Verbinder 33">
            <a:extLst>
              <a:ext uri="{FF2B5EF4-FFF2-40B4-BE49-F238E27FC236}">
                <a16:creationId xmlns:a16="http://schemas.microsoft.com/office/drawing/2014/main" id="{983A635B-6B21-C4F7-0AD1-6F41E409CD40}"/>
              </a:ext>
            </a:extLst>
          </p:cNvPr>
          <p:cNvSpPr/>
          <p:nvPr/>
        </p:nvSpPr>
        <p:spPr>
          <a:xfrm>
            <a:off x="8883978" y="3995780"/>
            <a:ext cx="1989579" cy="19908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7200" b="1" dirty="0">
                <a:latin typeface="Arial" panose="020B0604020202020204" pitchFamily="34" charset="0"/>
                <a:cs typeface="Arial" panose="020B0604020202020204" pitchFamily="34" charset="0"/>
              </a:rPr>
              <a:t>03</a:t>
            </a:r>
          </a:p>
        </p:txBody>
      </p:sp>
      <p:sp>
        <p:nvSpPr>
          <p:cNvPr id="2" name="Textfeld 1">
            <a:extLst>
              <a:ext uri="{FF2B5EF4-FFF2-40B4-BE49-F238E27FC236}">
                <a16:creationId xmlns:a16="http://schemas.microsoft.com/office/drawing/2014/main" id="{EA736921-5CB1-BE1F-2EBA-BE61B84D9113}"/>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3FE2A81C-D3A5-48C4-B7BD-0B7A6AF95435}"/>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5A9AC1FE-2A69-81FA-90C5-62ABAE8C045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53011"/>
            <a:ext cx="899795" cy="899795"/>
          </a:xfrm>
          <a:prstGeom prst="rect">
            <a:avLst/>
          </a:prstGeom>
          <a:noFill/>
          <a:ln>
            <a:noFill/>
          </a:ln>
        </p:spPr>
      </p:pic>
    </p:spTree>
    <p:extLst>
      <p:ext uri="{BB962C8B-B14F-4D97-AF65-F5344CB8AC3E}">
        <p14:creationId xmlns:p14="http://schemas.microsoft.com/office/powerpoint/2010/main" val="1274872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6B622-57A4-A7CC-28AB-E5413913502B}"/>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73B5DB68-14C6-24AE-8A9E-D81182A985BB}"/>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3ACDE821-AAF1-ED84-DE71-AF8B6A5E7375}"/>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18</a:t>
            </a:fld>
            <a:endParaRPr lang="de-DE" dirty="0"/>
          </a:p>
        </p:txBody>
      </p:sp>
      <p:sp>
        <p:nvSpPr>
          <p:cNvPr id="7" name="Titel 1">
            <a:extLst>
              <a:ext uri="{FF2B5EF4-FFF2-40B4-BE49-F238E27FC236}">
                <a16:creationId xmlns:a16="http://schemas.microsoft.com/office/drawing/2014/main" id="{FBB8DDC1-6C71-EDDE-515C-4206FBA1CF6B}"/>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Waffenrechtliche Begriffe</a:t>
            </a:r>
          </a:p>
        </p:txBody>
      </p:sp>
      <p:sp>
        <p:nvSpPr>
          <p:cNvPr id="13" name="Flussdiagramm: Verbinder 12">
            <a:extLst>
              <a:ext uri="{FF2B5EF4-FFF2-40B4-BE49-F238E27FC236}">
                <a16:creationId xmlns:a16="http://schemas.microsoft.com/office/drawing/2014/main" id="{7F349216-5559-D8DB-19B9-8FF87376B581}"/>
              </a:ext>
            </a:extLst>
          </p:cNvPr>
          <p:cNvSpPr/>
          <p:nvPr/>
        </p:nvSpPr>
        <p:spPr>
          <a:xfrm>
            <a:off x="569635" y="2269247"/>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14" name="Textplatzhalter 6">
            <a:extLst>
              <a:ext uri="{FF2B5EF4-FFF2-40B4-BE49-F238E27FC236}">
                <a16:creationId xmlns:a16="http://schemas.microsoft.com/office/drawing/2014/main" id="{4865A137-2834-D02B-A91D-DF7C7F311424}"/>
              </a:ext>
            </a:extLst>
          </p:cNvPr>
          <p:cNvSpPr txBox="1">
            <a:spLocks/>
          </p:cNvSpPr>
          <p:nvPr/>
        </p:nvSpPr>
        <p:spPr bwMode="gray">
          <a:xfrm>
            <a:off x="1455683" y="2374377"/>
            <a:ext cx="6166518" cy="29270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15000"/>
              </a:lnSpc>
              <a:spcAft>
                <a:spcPts val="500"/>
              </a:spcAft>
            </a:pPr>
            <a:r>
              <a:rPr lang="de-DE" dirty="0">
                <a:latin typeface="Arial" panose="020B0604020202020204" pitchFamily="34" charset="0"/>
                <a:ea typeface="Calibri" panose="020F0502020204030204" pitchFamily="34" charset="0"/>
                <a:cs typeface="Arial" panose="020B0604020202020204" pitchFamily="34" charset="0"/>
              </a:rPr>
              <a:t>„Zugriffsbereit“</a:t>
            </a:r>
            <a:endParaRPr lang="de-DE"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5" name="Flussdiagramm: Verbinder 14">
            <a:extLst>
              <a:ext uri="{FF2B5EF4-FFF2-40B4-BE49-F238E27FC236}">
                <a16:creationId xmlns:a16="http://schemas.microsoft.com/office/drawing/2014/main" id="{128AE605-32C4-1054-9F43-77D63CCF54D6}"/>
              </a:ext>
            </a:extLst>
          </p:cNvPr>
          <p:cNvSpPr/>
          <p:nvPr/>
        </p:nvSpPr>
        <p:spPr>
          <a:xfrm>
            <a:off x="569634" y="3188982"/>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16" name="Textplatzhalter 6">
            <a:extLst>
              <a:ext uri="{FF2B5EF4-FFF2-40B4-BE49-F238E27FC236}">
                <a16:creationId xmlns:a16="http://schemas.microsoft.com/office/drawing/2014/main" id="{145F004A-EFD1-FB26-BDC1-58F809BF17A8}"/>
              </a:ext>
            </a:extLst>
          </p:cNvPr>
          <p:cNvSpPr txBox="1">
            <a:spLocks/>
          </p:cNvSpPr>
          <p:nvPr/>
        </p:nvSpPr>
        <p:spPr bwMode="gray">
          <a:xfrm>
            <a:off x="1455682" y="3294113"/>
            <a:ext cx="9146541" cy="29270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15000"/>
              </a:lnSpc>
            </a:pPr>
            <a:r>
              <a:rPr lang="de-DE" sz="1800" dirty="0">
                <a:effectLst/>
                <a:latin typeface="Arial" panose="020B0604020202020204" pitchFamily="34" charset="0"/>
                <a:ea typeface="Times New Roman" panose="02020603050405020304" pitchFamily="18" charset="0"/>
                <a:cs typeface="Arial" panose="020B0604020202020204" pitchFamily="34" charset="0"/>
              </a:rPr>
              <a:t>„</a:t>
            </a:r>
            <a:r>
              <a:rPr lang="de-DE" dirty="0">
                <a:latin typeface="Arial" panose="020B0604020202020204" pitchFamily="34" charset="0"/>
                <a:ea typeface="Times New Roman" panose="02020603050405020304" pitchFamily="18" charset="0"/>
                <a:cs typeface="Arial" panose="020B0604020202020204" pitchFamily="34" charset="0"/>
              </a:rPr>
              <a:t>Waffe führen</a:t>
            </a:r>
            <a:r>
              <a:rPr lang="de-DE" sz="1800" dirty="0">
                <a:effectLst/>
                <a:latin typeface="Arial" panose="020B0604020202020204" pitchFamily="34" charset="0"/>
                <a:ea typeface="Times New Roman" panose="02020603050405020304" pitchFamily="18" charset="0"/>
                <a:cs typeface="Arial" panose="020B0604020202020204" pitchFamily="34" charset="0"/>
              </a:rPr>
              <a:t>“</a:t>
            </a:r>
            <a:endParaRPr lang="de-DE"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7" name="Flussdiagramm: Verbinder 16">
            <a:extLst>
              <a:ext uri="{FF2B5EF4-FFF2-40B4-BE49-F238E27FC236}">
                <a16:creationId xmlns:a16="http://schemas.microsoft.com/office/drawing/2014/main" id="{B952BCFF-87BF-AFFD-0B41-B69257E39B8A}"/>
              </a:ext>
            </a:extLst>
          </p:cNvPr>
          <p:cNvSpPr/>
          <p:nvPr/>
        </p:nvSpPr>
        <p:spPr>
          <a:xfrm>
            <a:off x="569633" y="4125935"/>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18" name="Textplatzhalter 6">
            <a:extLst>
              <a:ext uri="{FF2B5EF4-FFF2-40B4-BE49-F238E27FC236}">
                <a16:creationId xmlns:a16="http://schemas.microsoft.com/office/drawing/2014/main" id="{8A44E7EB-140C-90C2-D193-5FDD9863E405}"/>
              </a:ext>
            </a:extLst>
          </p:cNvPr>
          <p:cNvSpPr txBox="1">
            <a:spLocks/>
          </p:cNvSpPr>
          <p:nvPr/>
        </p:nvSpPr>
        <p:spPr bwMode="gray">
          <a:xfrm>
            <a:off x="1455681" y="4243126"/>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dirty="0">
                <a:effectLst/>
                <a:latin typeface="Arial" panose="020B0604020202020204" pitchFamily="34" charset="0"/>
                <a:ea typeface="Times New Roman" panose="02020603050405020304" pitchFamily="18" charset="0"/>
              </a:rPr>
              <a:t>„</a:t>
            </a:r>
            <a:r>
              <a:rPr lang="de-DE" dirty="0">
                <a:latin typeface="Arial" panose="020B0604020202020204" pitchFamily="34" charset="0"/>
                <a:ea typeface="Times New Roman" panose="02020603050405020304" pitchFamily="18" charset="0"/>
              </a:rPr>
              <a:t>Schussbereit</a:t>
            </a:r>
            <a:r>
              <a:rPr lang="de-DE" sz="1800" dirty="0">
                <a:effectLst/>
                <a:latin typeface="Arial" panose="020B0604020202020204" pitchFamily="34" charset="0"/>
                <a:ea typeface="Times New Roman" panose="02020603050405020304" pitchFamily="18" charset="0"/>
              </a:rPr>
              <a:t>“</a:t>
            </a:r>
            <a:endParaRPr lang="de-DE" sz="1800" dirty="0">
              <a:effectLst/>
              <a:latin typeface="Arial" panose="020B0604020202020204" pitchFamily="34" charset="0"/>
              <a:ea typeface="SimSun" panose="02010600030101010101" pitchFamily="2" charset="-122"/>
            </a:endParaRPr>
          </a:p>
        </p:txBody>
      </p:sp>
      <p:sp>
        <p:nvSpPr>
          <p:cNvPr id="8" name="Flussdiagramm: Verbinder 7">
            <a:extLst>
              <a:ext uri="{FF2B5EF4-FFF2-40B4-BE49-F238E27FC236}">
                <a16:creationId xmlns:a16="http://schemas.microsoft.com/office/drawing/2014/main" id="{02A83FF4-71DB-8128-1FB1-ADA101F9C301}"/>
              </a:ext>
            </a:extLst>
          </p:cNvPr>
          <p:cNvSpPr/>
          <p:nvPr/>
        </p:nvSpPr>
        <p:spPr>
          <a:xfrm>
            <a:off x="565240" y="1332293"/>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9" name="Textplatzhalter 6">
            <a:extLst>
              <a:ext uri="{FF2B5EF4-FFF2-40B4-BE49-F238E27FC236}">
                <a16:creationId xmlns:a16="http://schemas.microsoft.com/office/drawing/2014/main" id="{70119385-839D-D5AE-072C-2CDD2EBD97A5}"/>
              </a:ext>
            </a:extLst>
          </p:cNvPr>
          <p:cNvSpPr txBox="1">
            <a:spLocks/>
          </p:cNvSpPr>
          <p:nvPr/>
        </p:nvSpPr>
        <p:spPr bwMode="gray">
          <a:xfrm>
            <a:off x="1455681" y="1467364"/>
            <a:ext cx="6166518" cy="29270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15000"/>
              </a:lnSpc>
              <a:spcAft>
                <a:spcPts val="500"/>
              </a:spcAft>
            </a:pPr>
            <a:r>
              <a:rPr lang="de-DE" dirty="0">
                <a:latin typeface="Arial" panose="020B0604020202020204" pitchFamily="34" charset="0"/>
                <a:ea typeface="Calibri" panose="020F0502020204030204" pitchFamily="34" charset="0"/>
                <a:cs typeface="Arial" panose="020B0604020202020204" pitchFamily="34" charset="0"/>
              </a:rPr>
              <a:t>Kurzwaffe</a:t>
            </a:r>
            <a:endParaRPr lang="de-DE"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 name="Textfeld 1">
            <a:extLst>
              <a:ext uri="{FF2B5EF4-FFF2-40B4-BE49-F238E27FC236}">
                <a16:creationId xmlns:a16="http://schemas.microsoft.com/office/drawing/2014/main" id="{BCB97261-79E7-A157-0BA9-EFF841F0506C}"/>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4E7F1FDF-6B3C-747C-C414-E75EC648FCEA}"/>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C1403FEC-4B24-549A-9E6E-2524D73C393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76202"/>
            <a:ext cx="899795" cy="899795"/>
          </a:xfrm>
          <a:prstGeom prst="rect">
            <a:avLst/>
          </a:prstGeom>
          <a:noFill/>
          <a:ln>
            <a:noFill/>
          </a:ln>
        </p:spPr>
      </p:pic>
    </p:spTree>
    <p:extLst>
      <p:ext uri="{BB962C8B-B14F-4D97-AF65-F5344CB8AC3E}">
        <p14:creationId xmlns:p14="http://schemas.microsoft.com/office/powerpoint/2010/main" val="122148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8AE86-E7AD-E67F-32BE-6805EE20F756}"/>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F1E3BC1F-0132-902F-F1C6-13E70CDB81B2}"/>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55DA852D-75B8-26F2-5336-0D54A6A24E52}"/>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19</a:t>
            </a:fld>
            <a:endParaRPr lang="de-DE" dirty="0"/>
          </a:p>
        </p:txBody>
      </p:sp>
      <p:sp>
        <p:nvSpPr>
          <p:cNvPr id="7" name="Titel 1">
            <a:extLst>
              <a:ext uri="{FF2B5EF4-FFF2-40B4-BE49-F238E27FC236}">
                <a16:creationId xmlns:a16="http://schemas.microsoft.com/office/drawing/2014/main" id="{0A9DC276-2BF6-9A6B-E006-287F386F13D1}"/>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Kurzwaffe</a:t>
            </a:r>
          </a:p>
        </p:txBody>
      </p:sp>
      <p:sp>
        <p:nvSpPr>
          <p:cNvPr id="14" name="Textplatzhalter 6">
            <a:extLst>
              <a:ext uri="{FF2B5EF4-FFF2-40B4-BE49-F238E27FC236}">
                <a16:creationId xmlns:a16="http://schemas.microsoft.com/office/drawing/2014/main" id="{44774666-967A-0F2C-3D11-B1D72D52AE80}"/>
              </a:ext>
            </a:extLst>
          </p:cNvPr>
          <p:cNvSpPr txBox="1">
            <a:spLocks/>
          </p:cNvSpPr>
          <p:nvPr/>
        </p:nvSpPr>
        <p:spPr bwMode="gray">
          <a:xfrm>
            <a:off x="565240" y="2044005"/>
            <a:ext cx="10120147" cy="1384995"/>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Definition nach </a:t>
            </a:r>
            <a:r>
              <a:rPr lang="de-DE" dirty="0">
                <a:latin typeface="Arial" panose="020B0604020202020204" pitchFamily="34" charset="0"/>
                <a:ea typeface="SimSun" panose="02010600030101010101" pitchFamily="2" charset="-122"/>
                <a:hlinkClick r:id="rId3"/>
              </a:rPr>
              <a:t>Anlage 1, Abschnitt 1, Unterabschnitt 1Nr. 2.5 WaffG</a:t>
            </a:r>
            <a:endParaRPr lang="de-DE" dirty="0">
              <a:latin typeface="Arial" panose="020B0604020202020204" pitchFamily="34" charset="0"/>
              <a:ea typeface="SimSun" panose="02010600030101010101" pitchFamily="2" charset="-122"/>
            </a:endParaRPr>
          </a:p>
          <a:p>
            <a:pPr lvl="0" algn="just">
              <a:tabLst>
                <a:tab pos="228600" algn="l"/>
                <a:tab pos="449580" algn="l"/>
              </a:tabLst>
            </a:pPr>
            <a:endParaRPr lang="de-DE" sz="1800" dirty="0">
              <a:effectLst/>
              <a:highlight>
                <a:srgbClr val="FFFF00"/>
              </a:highlight>
              <a:latin typeface="Arial" panose="020B0604020202020204" pitchFamily="34" charset="0"/>
              <a:ea typeface="SimSun" panose="02010600030101010101" pitchFamily="2" charset="-122"/>
            </a:endParaRPr>
          </a:p>
          <a:p>
            <a:pPr lvl="0" algn="just">
              <a:tabLst>
                <a:tab pos="228600" algn="l"/>
                <a:tab pos="449580" algn="l"/>
              </a:tabLst>
            </a:pPr>
            <a:r>
              <a:rPr lang="de-DE" b="0" i="0" dirty="0">
                <a:effectLst/>
                <a:latin typeface="Arial" panose="020B0604020202020204" pitchFamily="34" charset="0"/>
                <a:cs typeface="Arial" panose="020B0604020202020204" pitchFamily="34" charset="0"/>
              </a:rPr>
              <a:t>Langwaffen; dies sind Schusswaffen, deren Lauf und Verschluss in geschlossener Stellung insgesamt länger als 30 cm sind und deren kürzeste bestimmungsgemäß verwendbare Gesamtlänge 60 cm überschreitet; </a:t>
            </a:r>
            <a:r>
              <a:rPr lang="de-DE" b="1" i="0" dirty="0">
                <a:effectLst/>
                <a:latin typeface="Arial" panose="020B0604020202020204" pitchFamily="34" charset="0"/>
                <a:cs typeface="Arial" panose="020B0604020202020204" pitchFamily="34" charset="0"/>
              </a:rPr>
              <a:t>Kurzwaffen sind alle anderen Schusswaffen</a:t>
            </a:r>
            <a:r>
              <a:rPr lang="de-DE" b="0" i="0" dirty="0">
                <a:effectLst/>
                <a:latin typeface="Arial" panose="020B0604020202020204" pitchFamily="34" charset="0"/>
                <a:cs typeface="Arial" panose="020B0604020202020204" pitchFamily="34" charset="0"/>
              </a:rPr>
              <a:t>.  </a:t>
            </a:r>
            <a:endParaRPr lang="de-DE" sz="1800" dirty="0">
              <a:effectLst/>
              <a:highlight>
                <a:srgbClr val="FFFF00"/>
              </a:highlight>
              <a:latin typeface="Arial" panose="020B0604020202020204" pitchFamily="34" charset="0"/>
              <a:ea typeface="SimSun" panose="02010600030101010101" pitchFamily="2" charset="-122"/>
              <a:cs typeface="Arial" panose="020B0604020202020204" pitchFamily="34" charset="0"/>
            </a:endParaRPr>
          </a:p>
        </p:txBody>
      </p:sp>
      <p:sp>
        <p:nvSpPr>
          <p:cNvPr id="2" name="Textfeld 1">
            <a:extLst>
              <a:ext uri="{FF2B5EF4-FFF2-40B4-BE49-F238E27FC236}">
                <a16:creationId xmlns:a16="http://schemas.microsoft.com/office/drawing/2014/main" id="{0894E08D-E708-5A59-91F4-AE99B9D628E6}"/>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20BA4B1E-1F0C-3F81-79B1-6EFF4087BDD9}"/>
              </a:ext>
            </a:extLst>
          </p:cNvPr>
          <p:cNvSpPr txBox="1"/>
          <p:nvPr/>
        </p:nvSpPr>
        <p:spPr>
          <a:xfrm>
            <a:off x="470434" y="559153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528035ED-23D0-2828-CAE9-CDAD0898F52E}"/>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821771" y="5844095"/>
            <a:ext cx="899795" cy="899795"/>
          </a:xfrm>
          <a:prstGeom prst="rect">
            <a:avLst/>
          </a:prstGeom>
          <a:noFill/>
          <a:ln>
            <a:noFill/>
          </a:ln>
        </p:spPr>
      </p:pic>
    </p:spTree>
    <p:extLst>
      <p:ext uri="{BB962C8B-B14F-4D97-AF65-F5344CB8AC3E}">
        <p14:creationId xmlns:p14="http://schemas.microsoft.com/office/powerpoint/2010/main" val="2644598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79844" y="6362334"/>
            <a:ext cx="2743200" cy="365125"/>
          </a:xfrm>
        </p:spPr>
        <p:txBody>
          <a:bodyPr/>
          <a:lstStyle/>
          <a:p>
            <a:fld id="{68DCA2A9-AE72-4666-B0AC-B8F34655BE37}" type="slidenum">
              <a:rPr lang="de-DE" smtClean="0"/>
              <a:t>2</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458551" y="295727"/>
            <a:ext cx="8497887" cy="430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rgbClr val="800000"/>
                </a:solidFill>
                <a:latin typeface="Arial" panose="020B0604020202020204" pitchFamily="34" charset="0"/>
                <a:cs typeface="Arial" panose="020B0604020202020204" pitchFamily="34" charset="0"/>
              </a:rPr>
              <a:t>Agenda</a:t>
            </a:r>
          </a:p>
        </p:txBody>
      </p:sp>
      <p:sp>
        <p:nvSpPr>
          <p:cNvPr id="14" name="Textplatzhalter 6">
            <a:extLst>
              <a:ext uri="{FF2B5EF4-FFF2-40B4-BE49-F238E27FC236}">
                <a16:creationId xmlns:a16="http://schemas.microsoft.com/office/drawing/2014/main" id="{468FDBE7-6B18-55FC-33E4-13EE3C12B173}"/>
              </a:ext>
            </a:extLst>
          </p:cNvPr>
          <p:cNvSpPr txBox="1">
            <a:spLocks/>
          </p:cNvSpPr>
          <p:nvPr/>
        </p:nvSpPr>
        <p:spPr bwMode="gray">
          <a:xfrm>
            <a:off x="1341165" y="1070245"/>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Organisatorisches</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5" name="Textplatzhalter 7">
            <a:extLst>
              <a:ext uri="{FF2B5EF4-FFF2-40B4-BE49-F238E27FC236}">
                <a16:creationId xmlns:a16="http://schemas.microsoft.com/office/drawing/2014/main" id="{84C10F11-FE51-B738-A56A-6073F24B4DF3}"/>
              </a:ext>
            </a:extLst>
          </p:cNvPr>
          <p:cNvSpPr txBox="1">
            <a:spLocks/>
          </p:cNvSpPr>
          <p:nvPr/>
        </p:nvSpPr>
        <p:spPr bwMode="gray">
          <a:xfrm>
            <a:off x="1325565" y="1713033"/>
            <a:ext cx="3636342"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Theorieteil</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6" name="Textplatzhalter 18">
            <a:extLst>
              <a:ext uri="{FF2B5EF4-FFF2-40B4-BE49-F238E27FC236}">
                <a16:creationId xmlns:a16="http://schemas.microsoft.com/office/drawing/2014/main" id="{318C74B5-40E9-D3A2-E47D-72F99961B402}"/>
              </a:ext>
            </a:extLst>
          </p:cNvPr>
          <p:cNvSpPr txBox="1">
            <a:spLocks/>
          </p:cNvSpPr>
          <p:nvPr/>
        </p:nvSpPr>
        <p:spPr bwMode="gray">
          <a:xfrm>
            <a:off x="1323108" y="2946309"/>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Trocken- und Praxistraining</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7" name="Textplatzhalter 20">
            <a:extLst>
              <a:ext uri="{FF2B5EF4-FFF2-40B4-BE49-F238E27FC236}">
                <a16:creationId xmlns:a16="http://schemas.microsoft.com/office/drawing/2014/main" id="{41C390B7-6E63-C058-FD7D-9E7BC9927E07}"/>
              </a:ext>
            </a:extLst>
          </p:cNvPr>
          <p:cNvSpPr txBox="1">
            <a:spLocks/>
          </p:cNvSpPr>
          <p:nvPr/>
        </p:nvSpPr>
        <p:spPr bwMode="gray">
          <a:xfrm>
            <a:off x="1332184" y="3567462"/>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Pause</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9" name="Textplatzhalter 28">
            <a:extLst>
              <a:ext uri="{FF2B5EF4-FFF2-40B4-BE49-F238E27FC236}">
                <a16:creationId xmlns:a16="http://schemas.microsoft.com/office/drawing/2014/main" id="{3A291502-B02C-2848-9531-D3E63E8E70E1}"/>
              </a:ext>
            </a:extLst>
          </p:cNvPr>
          <p:cNvSpPr txBox="1">
            <a:spLocks/>
          </p:cNvSpPr>
          <p:nvPr/>
        </p:nvSpPr>
        <p:spPr bwMode="gray">
          <a:xfrm>
            <a:off x="6340434" y="1070244"/>
            <a:ext cx="5049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  20`</a:t>
            </a:r>
          </a:p>
        </p:txBody>
      </p:sp>
      <p:sp>
        <p:nvSpPr>
          <p:cNvPr id="22" name="Textplatzhalter 28">
            <a:extLst>
              <a:ext uri="{FF2B5EF4-FFF2-40B4-BE49-F238E27FC236}">
                <a16:creationId xmlns:a16="http://schemas.microsoft.com/office/drawing/2014/main" id="{31650086-8067-BA52-9A83-CA43C5E8E162}"/>
              </a:ext>
            </a:extLst>
          </p:cNvPr>
          <p:cNvSpPr txBox="1">
            <a:spLocks/>
          </p:cNvSpPr>
          <p:nvPr/>
        </p:nvSpPr>
        <p:spPr bwMode="gray">
          <a:xfrm>
            <a:off x="6333909" y="1713033"/>
            <a:ext cx="5049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  60`</a:t>
            </a:r>
          </a:p>
        </p:txBody>
      </p:sp>
      <p:sp>
        <p:nvSpPr>
          <p:cNvPr id="24" name="Textplatzhalter 28">
            <a:extLst>
              <a:ext uri="{FF2B5EF4-FFF2-40B4-BE49-F238E27FC236}">
                <a16:creationId xmlns:a16="http://schemas.microsoft.com/office/drawing/2014/main" id="{A6C4CC39-427F-F337-B311-985D16F7EE0D}"/>
              </a:ext>
            </a:extLst>
          </p:cNvPr>
          <p:cNvSpPr txBox="1">
            <a:spLocks/>
          </p:cNvSpPr>
          <p:nvPr/>
        </p:nvSpPr>
        <p:spPr bwMode="gray">
          <a:xfrm>
            <a:off x="6440564" y="2311872"/>
            <a:ext cx="5049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10`</a:t>
            </a:r>
          </a:p>
        </p:txBody>
      </p:sp>
      <p:sp>
        <p:nvSpPr>
          <p:cNvPr id="26" name="Textplatzhalter 28">
            <a:extLst>
              <a:ext uri="{FF2B5EF4-FFF2-40B4-BE49-F238E27FC236}">
                <a16:creationId xmlns:a16="http://schemas.microsoft.com/office/drawing/2014/main" id="{FEBFB65A-5E61-BA01-16BC-865AD7D63E55}"/>
              </a:ext>
            </a:extLst>
          </p:cNvPr>
          <p:cNvSpPr txBox="1">
            <a:spLocks/>
          </p:cNvSpPr>
          <p:nvPr/>
        </p:nvSpPr>
        <p:spPr bwMode="gray">
          <a:xfrm>
            <a:off x="6440565" y="2946309"/>
            <a:ext cx="5049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90</a:t>
            </a: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474056" y="971839"/>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35" name="Flussdiagramm: Verbinder 34">
            <a:extLst>
              <a:ext uri="{FF2B5EF4-FFF2-40B4-BE49-F238E27FC236}">
                <a16:creationId xmlns:a16="http://schemas.microsoft.com/office/drawing/2014/main" id="{5C54CFBD-43E6-CC99-2F7D-10BFAE9E87F2}"/>
              </a:ext>
            </a:extLst>
          </p:cNvPr>
          <p:cNvSpPr/>
          <p:nvPr/>
        </p:nvSpPr>
        <p:spPr>
          <a:xfrm>
            <a:off x="467531" y="1588582"/>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36" name="Flussdiagramm: Verbinder 35">
            <a:extLst>
              <a:ext uri="{FF2B5EF4-FFF2-40B4-BE49-F238E27FC236}">
                <a16:creationId xmlns:a16="http://schemas.microsoft.com/office/drawing/2014/main" id="{EFC5F283-CB57-9C9C-AD20-AA5D1BB93205}"/>
              </a:ext>
            </a:extLst>
          </p:cNvPr>
          <p:cNvSpPr/>
          <p:nvPr/>
        </p:nvSpPr>
        <p:spPr>
          <a:xfrm>
            <a:off x="462944" y="2833242"/>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37" name="Flussdiagramm: Verbinder 36">
            <a:extLst>
              <a:ext uri="{FF2B5EF4-FFF2-40B4-BE49-F238E27FC236}">
                <a16:creationId xmlns:a16="http://schemas.microsoft.com/office/drawing/2014/main" id="{274F47CD-08D5-777C-3219-AE609D994C12}"/>
              </a:ext>
            </a:extLst>
          </p:cNvPr>
          <p:cNvSpPr/>
          <p:nvPr/>
        </p:nvSpPr>
        <p:spPr>
          <a:xfrm>
            <a:off x="458551" y="3455744"/>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05</a:t>
            </a:r>
          </a:p>
        </p:txBody>
      </p:sp>
      <p:sp>
        <p:nvSpPr>
          <p:cNvPr id="38" name="Flussdiagramm: Verbinder 37">
            <a:extLst>
              <a:ext uri="{FF2B5EF4-FFF2-40B4-BE49-F238E27FC236}">
                <a16:creationId xmlns:a16="http://schemas.microsoft.com/office/drawing/2014/main" id="{1870A3C3-C239-7DBF-C8D3-34194F63E8C8}"/>
              </a:ext>
            </a:extLst>
          </p:cNvPr>
          <p:cNvSpPr/>
          <p:nvPr/>
        </p:nvSpPr>
        <p:spPr>
          <a:xfrm>
            <a:off x="467530" y="2205953"/>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39" name="Textplatzhalter 18">
            <a:extLst>
              <a:ext uri="{FF2B5EF4-FFF2-40B4-BE49-F238E27FC236}">
                <a16:creationId xmlns:a16="http://schemas.microsoft.com/office/drawing/2014/main" id="{158E768C-8CF2-FFE1-1EF0-0F972B664459}"/>
              </a:ext>
            </a:extLst>
          </p:cNvPr>
          <p:cNvSpPr txBox="1">
            <a:spLocks/>
          </p:cNvSpPr>
          <p:nvPr/>
        </p:nvSpPr>
        <p:spPr bwMode="gray">
          <a:xfrm>
            <a:off x="1332183" y="2319239"/>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Pause</a:t>
            </a:r>
          </a:p>
        </p:txBody>
      </p:sp>
      <p:sp>
        <p:nvSpPr>
          <p:cNvPr id="40" name="Flussdiagramm: Verbinder 39">
            <a:extLst>
              <a:ext uri="{FF2B5EF4-FFF2-40B4-BE49-F238E27FC236}">
                <a16:creationId xmlns:a16="http://schemas.microsoft.com/office/drawing/2014/main" id="{5BB6C11B-9ADC-6E56-C836-2B9FE5589DB8}"/>
              </a:ext>
            </a:extLst>
          </p:cNvPr>
          <p:cNvSpPr/>
          <p:nvPr/>
        </p:nvSpPr>
        <p:spPr>
          <a:xfrm>
            <a:off x="467531" y="4081527"/>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06</a:t>
            </a:r>
          </a:p>
        </p:txBody>
      </p:sp>
      <p:sp>
        <p:nvSpPr>
          <p:cNvPr id="41" name="Textplatzhalter 20">
            <a:extLst>
              <a:ext uri="{FF2B5EF4-FFF2-40B4-BE49-F238E27FC236}">
                <a16:creationId xmlns:a16="http://schemas.microsoft.com/office/drawing/2014/main" id="{0D8766C6-3B2B-65BC-F3B7-244F7218F337}"/>
              </a:ext>
            </a:extLst>
          </p:cNvPr>
          <p:cNvSpPr txBox="1">
            <a:spLocks/>
          </p:cNvSpPr>
          <p:nvPr/>
        </p:nvSpPr>
        <p:spPr bwMode="gray">
          <a:xfrm>
            <a:off x="1332088" y="4198718"/>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Praktisches Schießen</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42" name="Textplatzhalter 28">
            <a:extLst>
              <a:ext uri="{FF2B5EF4-FFF2-40B4-BE49-F238E27FC236}">
                <a16:creationId xmlns:a16="http://schemas.microsoft.com/office/drawing/2014/main" id="{AD94366D-58A9-3E47-617D-44E0E13BA1DE}"/>
              </a:ext>
            </a:extLst>
          </p:cNvPr>
          <p:cNvSpPr txBox="1">
            <a:spLocks/>
          </p:cNvSpPr>
          <p:nvPr/>
        </p:nvSpPr>
        <p:spPr bwMode="gray">
          <a:xfrm>
            <a:off x="6440565" y="3567107"/>
            <a:ext cx="5049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3</a:t>
            </a: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0`</a:t>
            </a:r>
          </a:p>
        </p:txBody>
      </p:sp>
      <p:sp>
        <p:nvSpPr>
          <p:cNvPr id="43" name="Textplatzhalter 28">
            <a:extLst>
              <a:ext uri="{FF2B5EF4-FFF2-40B4-BE49-F238E27FC236}">
                <a16:creationId xmlns:a16="http://schemas.microsoft.com/office/drawing/2014/main" id="{6E5724B6-0597-227E-C81B-67920119CEE9}"/>
              </a:ext>
            </a:extLst>
          </p:cNvPr>
          <p:cNvSpPr txBox="1">
            <a:spLocks/>
          </p:cNvSpPr>
          <p:nvPr/>
        </p:nvSpPr>
        <p:spPr bwMode="gray">
          <a:xfrm>
            <a:off x="6440563" y="4187905"/>
            <a:ext cx="5049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120</a:t>
            </a: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a:t>
            </a:r>
          </a:p>
        </p:txBody>
      </p:sp>
      <p:sp>
        <p:nvSpPr>
          <p:cNvPr id="44" name="Textfeld 43">
            <a:extLst>
              <a:ext uri="{FF2B5EF4-FFF2-40B4-BE49-F238E27FC236}">
                <a16:creationId xmlns:a16="http://schemas.microsoft.com/office/drawing/2014/main" id="{B976863F-9A4C-05C9-07FC-89854B93129F}"/>
              </a:ext>
            </a:extLst>
          </p:cNvPr>
          <p:cNvSpPr txBox="1"/>
          <p:nvPr/>
        </p:nvSpPr>
        <p:spPr>
          <a:xfrm>
            <a:off x="5884341" y="533961"/>
            <a:ext cx="1815153" cy="369332"/>
          </a:xfrm>
          <a:prstGeom prst="rect">
            <a:avLst/>
          </a:prstGeom>
          <a:noFill/>
        </p:spPr>
        <p:txBody>
          <a:bodyPr wrap="square" rtlCol="0">
            <a:spAutoFit/>
          </a:bodyPr>
          <a:lstStyle/>
          <a:p>
            <a:r>
              <a:rPr lang="de-DE" dirty="0">
                <a:solidFill>
                  <a:srgbClr val="800000"/>
                </a:solidFill>
                <a:latin typeface="Arial" panose="020B0604020202020204" pitchFamily="34" charset="0"/>
                <a:cs typeface="Arial" panose="020B0604020202020204" pitchFamily="34" charset="0"/>
              </a:rPr>
              <a:t>Zeitansatz</a:t>
            </a:r>
          </a:p>
        </p:txBody>
      </p:sp>
      <p:sp>
        <p:nvSpPr>
          <p:cNvPr id="45" name="Textfeld 44">
            <a:extLst>
              <a:ext uri="{FF2B5EF4-FFF2-40B4-BE49-F238E27FC236}">
                <a16:creationId xmlns:a16="http://schemas.microsoft.com/office/drawing/2014/main" id="{555C4C18-B4C3-5C07-1B67-A5B2AA3BB3C6}"/>
              </a:ext>
            </a:extLst>
          </p:cNvPr>
          <p:cNvSpPr txBox="1"/>
          <p:nvPr/>
        </p:nvSpPr>
        <p:spPr>
          <a:xfrm>
            <a:off x="8706995" y="537472"/>
            <a:ext cx="2042135" cy="369332"/>
          </a:xfrm>
          <a:prstGeom prst="rect">
            <a:avLst/>
          </a:prstGeom>
          <a:noFill/>
        </p:spPr>
        <p:txBody>
          <a:bodyPr wrap="square" rtlCol="0">
            <a:spAutoFit/>
          </a:bodyPr>
          <a:lstStyle/>
          <a:p>
            <a:r>
              <a:rPr lang="de-DE" dirty="0">
                <a:solidFill>
                  <a:srgbClr val="800000"/>
                </a:solidFill>
                <a:latin typeface="Arial" panose="020B0604020202020204" pitchFamily="34" charset="0"/>
                <a:cs typeface="Arial" panose="020B0604020202020204" pitchFamily="34" charset="0"/>
              </a:rPr>
              <a:t>Uhrzeiten (Anhalt)</a:t>
            </a:r>
          </a:p>
        </p:txBody>
      </p:sp>
      <p:sp>
        <p:nvSpPr>
          <p:cNvPr id="13" name="Textplatzhalter 28">
            <a:extLst>
              <a:ext uri="{FF2B5EF4-FFF2-40B4-BE49-F238E27FC236}">
                <a16:creationId xmlns:a16="http://schemas.microsoft.com/office/drawing/2014/main" id="{3BC70FCF-47EB-EF3B-F656-C27CCA751576}"/>
              </a:ext>
            </a:extLst>
          </p:cNvPr>
          <p:cNvSpPr txBox="1">
            <a:spLocks/>
          </p:cNvSpPr>
          <p:nvPr/>
        </p:nvSpPr>
        <p:spPr bwMode="gray">
          <a:xfrm>
            <a:off x="8486103" y="1070244"/>
            <a:ext cx="2732499"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  12</a:t>
            </a:r>
            <a:r>
              <a:rPr lang="de-DE" dirty="0">
                <a:solidFill>
                  <a:sysClr val="windowText" lastClr="000000"/>
                </a:solidFill>
                <a:latin typeface="Arial"/>
              </a:rPr>
              <a:t>.00 Uhr – 12.20 Uhr</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8" name="Textplatzhalter 28">
            <a:extLst>
              <a:ext uri="{FF2B5EF4-FFF2-40B4-BE49-F238E27FC236}">
                <a16:creationId xmlns:a16="http://schemas.microsoft.com/office/drawing/2014/main" id="{C39929EC-F0D7-17EA-52F8-E9663469F915}"/>
              </a:ext>
            </a:extLst>
          </p:cNvPr>
          <p:cNvSpPr txBox="1">
            <a:spLocks/>
          </p:cNvSpPr>
          <p:nvPr/>
        </p:nvSpPr>
        <p:spPr bwMode="gray">
          <a:xfrm>
            <a:off x="8479578" y="1701567"/>
            <a:ext cx="2732499"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  12</a:t>
            </a:r>
            <a:r>
              <a:rPr lang="de-DE" dirty="0">
                <a:solidFill>
                  <a:sysClr val="windowText" lastClr="000000"/>
                </a:solidFill>
                <a:latin typeface="Arial"/>
              </a:rPr>
              <a:t>.20 Uhr – 13.20 Uhr</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0" name="Textplatzhalter 28">
            <a:extLst>
              <a:ext uri="{FF2B5EF4-FFF2-40B4-BE49-F238E27FC236}">
                <a16:creationId xmlns:a16="http://schemas.microsoft.com/office/drawing/2014/main" id="{628B8397-3C26-1B91-7DE1-88B02BEB17AD}"/>
              </a:ext>
            </a:extLst>
          </p:cNvPr>
          <p:cNvSpPr txBox="1">
            <a:spLocks/>
          </p:cNvSpPr>
          <p:nvPr/>
        </p:nvSpPr>
        <p:spPr bwMode="gray">
          <a:xfrm>
            <a:off x="8477121" y="2315194"/>
            <a:ext cx="2732499"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  13</a:t>
            </a:r>
            <a:r>
              <a:rPr lang="de-DE" dirty="0">
                <a:solidFill>
                  <a:sysClr val="windowText" lastClr="000000"/>
                </a:solidFill>
                <a:latin typeface="Arial"/>
              </a:rPr>
              <a:t>.20 Uhr – 13.30 Uhr</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1" name="Textplatzhalter 28">
            <a:extLst>
              <a:ext uri="{FF2B5EF4-FFF2-40B4-BE49-F238E27FC236}">
                <a16:creationId xmlns:a16="http://schemas.microsoft.com/office/drawing/2014/main" id="{A4612138-9E91-8A1D-5CF2-532B621A36C0}"/>
              </a:ext>
            </a:extLst>
          </p:cNvPr>
          <p:cNvSpPr txBox="1">
            <a:spLocks/>
          </p:cNvSpPr>
          <p:nvPr/>
        </p:nvSpPr>
        <p:spPr bwMode="gray">
          <a:xfrm>
            <a:off x="8477121" y="2940299"/>
            <a:ext cx="2732499"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  13.30</a:t>
            </a:r>
            <a:r>
              <a:rPr lang="de-DE" dirty="0">
                <a:solidFill>
                  <a:sysClr val="windowText" lastClr="000000"/>
                </a:solidFill>
                <a:latin typeface="Arial"/>
              </a:rPr>
              <a:t> Uhr – 15.00 Uhr</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3" name="Textplatzhalter 28">
            <a:extLst>
              <a:ext uri="{FF2B5EF4-FFF2-40B4-BE49-F238E27FC236}">
                <a16:creationId xmlns:a16="http://schemas.microsoft.com/office/drawing/2014/main" id="{D38191E5-5FE7-493C-9728-9A4899B2F607}"/>
              </a:ext>
            </a:extLst>
          </p:cNvPr>
          <p:cNvSpPr txBox="1">
            <a:spLocks/>
          </p:cNvSpPr>
          <p:nvPr/>
        </p:nvSpPr>
        <p:spPr bwMode="gray">
          <a:xfrm>
            <a:off x="8477120" y="3570561"/>
            <a:ext cx="2732499"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  15.00</a:t>
            </a:r>
            <a:r>
              <a:rPr lang="de-DE" dirty="0">
                <a:solidFill>
                  <a:sysClr val="windowText" lastClr="000000"/>
                </a:solidFill>
                <a:latin typeface="Arial"/>
              </a:rPr>
              <a:t> Uhr – 15.30 Uhr</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5" name="Textplatzhalter 28">
            <a:extLst>
              <a:ext uri="{FF2B5EF4-FFF2-40B4-BE49-F238E27FC236}">
                <a16:creationId xmlns:a16="http://schemas.microsoft.com/office/drawing/2014/main" id="{A8642652-3DB4-53C6-31AA-D619B9D60F82}"/>
              </a:ext>
            </a:extLst>
          </p:cNvPr>
          <p:cNvSpPr txBox="1">
            <a:spLocks/>
          </p:cNvSpPr>
          <p:nvPr/>
        </p:nvSpPr>
        <p:spPr bwMode="gray">
          <a:xfrm>
            <a:off x="8486100" y="4208323"/>
            <a:ext cx="2732499"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  15.30</a:t>
            </a:r>
            <a:r>
              <a:rPr lang="de-DE" dirty="0">
                <a:solidFill>
                  <a:sysClr val="windowText" lastClr="000000"/>
                </a:solidFill>
                <a:latin typeface="Arial"/>
              </a:rPr>
              <a:t> Uhr – 17.30 Uhr</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7" name="Flussdiagramm: Verbinder 26">
            <a:extLst>
              <a:ext uri="{FF2B5EF4-FFF2-40B4-BE49-F238E27FC236}">
                <a16:creationId xmlns:a16="http://schemas.microsoft.com/office/drawing/2014/main" id="{0A22847E-138A-D56A-C50C-FB91C84F9F8C}"/>
              </a:ext>
            </a:extLst>
          </p:cNvPr>
          <p:cNvSpPr/>
          <p:nvPr/>
        </p:nvSpPr>
        <p:spPr>
          <a:xfrm>
            <a:off x="467531" y="4709489"/>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07</a:t>
            </a:r>
          </a:p>
        </p:txBody>
      </p:sp>
      <p:sp>
        <p:nvSpPr>
          <p:cNvPr id="28" name="Textplatzhalter 20">
            <a:extLst>
              <a:ext uri="{FF2B5EF4-FFF2-40B4-BE49-F238E27FC236}">
                <a16:creationId xmlns:a16="http://schemas.microsoft.com/office/drawing/2014/main" id="{130C7FAD-82D2-FB0E-E7B1-232E3D09A5E0}"/>
              </a:ext>
            </a:extLst>
          </p:cNvPr>
          <p:cNvSpPr txBox="1">
            <a:spLocks/>
          </p:cNvSpPr>
          <p:nvPr/>
        </p:nvSpPr>
        <p:spPr bwMode="gray">
          <a:xfrm>
            <a:off x="1312692" y="4816456"/>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Abschlussrunde</a:t>
            </a:r>
          </a:p>
        </p:txBody>
      </p:sp>
      <p:sp>
        <p:nvSpPr>
          <p:cNvPr id="29" name="Textplatzhalter 28">
            <a:extLst>
              <a:ext uri="{FF2B5EF4-FFF2-40B4-BE49-F238E27FC236}">
                <a16:creationId xmlns:a16="http://schemas.microsoft.com/office/drawing/2014/main" id="{F776895E-4BA5-69BB-7EE2-8E76FB01A5D2}"/>
              </a:ext>
            </a:extLst>
          </p:cNvPr>
          <p:cNvSpPr txBox="1">
            <a:spLocks/>
          </p:cNvSpPr>
          <p:nvPr/>
        </p:nvSpPr>
        <p:spPr bwMode="gray">
          <a:xfrm>
            <a:off x="6440563" y="4749167"/>
            <a:ext cx="5049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30</a:t>
            </a: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a:t>
            </a:r>
          </a:p>
        </p:txBody>
      </p:sp>
      <p:sp>
        <p:nvSpPr>
          <p:cNvPr id="30" name="Textplatzhalter 28">
            <a:extLst>
              <a:ext uri="{FF2B5EF4-FFF2-40B4-BE49-F238E27FC236}">
                <a16:creationId xmlns:a16="http://schemas.microsoft.com/office/drawing/2014/main" id="{575D63D1-F57F-F612-7403-64FB258F9E60}"/>
              </a:ext>
            </a:extLst>
          </p:cNvPr>
          <p:cNvSpPr txBox="1">
            <a:spLocks/>
          </p:cNvSpPr>
          <p:nvPr/>
        </p:nvSpPr>
        <p:spPr bwMode="gray">
          <a:xfrm>
            <a:off x="8486100" y="4753332"/>
            <a:ext cx="2732499"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  17.30</a:t>
            </a:r>
            <a:r>
              <a:rPr lang="de-DE" dirty="0">
                <a:solidFill>
                  <a:sysClr val="windowText" lastClr="000000"/>
                </a:solidFill>
                <a:latin typeface="Arial"/>
              </a:rPr>
              <a:t> Uhr – 18.00 Uhr</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31" name="Textfeld 30">
            <a:extLst>
              <a:ext uri="{FF2B5EF4-FFF2-40B4-BE49-F238E27FC236}">
                <a16:creationId xmlns:a16="http://schemas.microsoft.com/office/drawing/2014/main" id="{FF7FBA0D-441B-0E01-74FF-34E6965EE7E6}"/>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sp>
        <p:nvSpPr>
          <p:cNvPr id="10" name="Textfeld 9">
            <a:extLst>
              <a:ext uri="{FF2B5EF4-FFF2-40B4-BE49-F238E27FC236}">
                <a16:creationId xmlns:a16="http://schemas.microsoft.com/office/drawing/2014/main" id="{D4B91869-214E-D773-20E9-18572E5476B9}"/>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pic>
        <p:nvPicPr>
          <p:cNvPr id="5" name="Bild 1" descr="Ein Bild, das Text, Logo, Symbol, Grafiken enthält.&#10;&#10;KI-generierte Inhalte können fehlerhaft sein.">
            <a:extLst>
              <a:ext uri="{FF2B5EF4-FFF2-40B4-BE49-F238E27FC236}">
                <a16:creationId xmlns:a16="http://schemas.microsoft.com/office/drawing/2014/main" id="{ABA99873-1CF3-8B0A-2C19-E8038486647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49130" y="5680441"/>
            <a:ext cx="899795" cy="899795"/>
          </a:xfrm>
          <a:prstGeom prst="rect">
            <a:avLst/>
          </a:prstGeom>
          <a:noFill/>
          <a:ln>
            <a:noFill/>
          </a:ln>
        </p:spPr>
      </p:pic>
    </p:spTree>
    <p:extLst>
      <p:ext uri="{BB962C8B-B14F-4D97-AF65-F5344CB8AC3E}">
        <p14:creationId xmlns:p14="http://schemas.microsoft.com/office/powerpoint/2010/main" val="1548277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4C54B-3164-AAC8-D5AB-5E7015C520D5}"/>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B42296C5-96D3-5570-315A-23AAA7AB6AF2}"/>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C3B86487-A053-B36D-93F8-89D27DFAE152}"/>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20</a:t>
            </a:fld>
            <a:endParaRPr lang="de-DE" dirty="0"/>
          </a:p>
        </p:txBody>
      </p:sp>
      <p:sp>
        <p:nvSpPr>
          <p:cNvPr id="7" name="Titel 1">
            <a:extLst>
              <a:ext uri="{FF2B5EF4-FFF2-40B4-BE49-F238E27FC236}">
                <a16:creationId xmlns:a16="http://schemas.microsoft.com/office/drawing/2014/main" id="{7F10BD0B-8947-BD1B-39ED-FD28BECDD864}"/>
              </a:ext>
            </a:extLst>
          </p:cNvPr>
          <p:cNvSpPr txBox="1">
            <a:spLocks/>
          </p:cNvSpPr>
          <p:nvPr/>
        </p:nvSpPr>
        <p:spPr>
          <a:xfrm>
            <a:off x="560867" y="366630"/>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„Zugriffsbereit“</a:t>
            </a:r>
          </a:p>
        </p:txBody>
      </p:sp>
      <p:sp>
        <p:nvSpPr>
          <p:cNvPr id="14" name="Textplatzhalter 6">
            <a:extLst>
              <a:ext uri="{FF2B5EF4-FFF2-40B4-BE49-F238E27FC236}">
                <a16:creationId xmlns:a16="http://schemas.microsoft.com/office/drawing/2014/main" id="{009C717E-2438-F045-4764-E26AF758A70C}"/>
              </a:ext>
            </a:extLst>
          </p:cNvPr>
          <p:cNvSpPr txBox="1">
            <a:spLocks/>
          </p:cNvSpPr>
          <p:nvPr/>
        </p:nvSpPr>
        <p:spPr bwMode="gray">
          <a:xfrm>
            <a:off x="560867" y="1173457"/>
            <a:ext cx="6166518" cy="29270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15000"/>
              </a:lnSpc>
              <a:spcAft>
                <a:spcPts val="500"/>
              </a:spcAft>
            </a:pPr>
            <a:r>
              <a:rPr lang="de-DE"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Anlage 1 Abschnitt 2 Nr. 13 WaffG</a:t>
            </a:r>
            <a:endParaRPr lang="de-DE"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8" name="Textplatzhalter 6">
            <a:extLst>
              <a:ext uri="{FF2B5EF4-FFF2-40B4-BE49-F238E27FC236}">
                <a16:creationId xmlns:a16="http://schemas.microsoft.com/office/drawing/2014/main" id="{089C3117-D4DF-C251-EA09-724032760493}"/>
              </a:ext>
            </a:extLst>
          </p:cNvPr>
          <p:cNvSpPr txBox="1">
            <a:spLocks/>
          </p:cNvSpPr>
          <p:nvPr/>
        </p:nvSpPr>
        <p:spPr bwMode="gray">
          <a:xfrm>
            <a:off x="560867" y="1624931"/>
            <a:ext cx="10868049" cy="137370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15000"/>
              </a:lnSpc>
              <a:spcAft>
                <a:spcPts val="1125"/>
              </a:spcAft>
              <a:buClr>
                <a:srgbClr val="17365D"/>
              </a:buClr>
            </a:pPr>
            <a:r>
              <a:rPr lang="de-DE" dirty="0">
                <a:latin typeface="Arial" panose="020B0604020202020204" pitchFamily="34" charset="0"/>
                <a:ea typeface="SimSun" panose="02010600030101010101" pitchFamily="2" charset="-122"/>
              </a:rPr>
              <a:t>Im Sinne des Waffengesetzes </a:t>
            </a:r>
            <a:r>
              <a:rPr lang="de-D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ist eine Schusswaffe </a:t>
            </a:r>
            <a:r>
              <a:rPr lang="de-D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zugriffsbereit,</a:t>
            </a:r>
            <a:r>
              <a:rPr lang="de-D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wenn sie unmittelbar in Anschlag gebracht werden kann; sie ist nicht zugriffsbereit, wenn sie in einem verschlossenen Behältnis mitgeführt wird.</a:t>
            </a:r>
            <a:endParaRPr lang="de-DE" sz="1800" dirty="0">
              <a:effectLst/>
              <a:latin typeface="Times New Roman" panose="02020603050405020304" pitchFamily="18" charset="0"/>
              <a:ea typeface="Calibri" panose="020F0502020204030204" pitchFamily="34" charset="0"/>
              <a:cs typeface="Arial" panose="020B0604020202020204" pitchFamily="34" charset="0"/>
            </a:endParaRPr>
          </a:p>
          <a:p>
            <a:pPr lvl="0" algn="just">
              <a:tabLst>
                <a:tab pos="228600" algn="l"/>
                <a:tab pos="449580" algn="l"/>
              </a:tabLst>
            </a:pPr>
            <a:r>
              <a:rPr lang="de-DE" dirty="0">
                <a:latin typeface="Arial" panose="020B0604020202020204" pitchFamily="34" charset="0"/>
                <a:ea typeface="SimSun" panose="02010600030101010101" pitchFamily="2" charset="-122"/>
              </a:rPr>
              <a:t> </a:t>
            </a:r>
            <a:endParaRPr lang="de-DE" sz="1800" dirty="0">
              <a:effectLst/>
              <a:latin typeface="Arial" panose="020B0604020202020204" pitchFamily="34" charset="0"/>
              <a:ea typeface="SimSun" panose="02010600030101010101" pitchFamily="2" charset="-122"/>
            </a:endParaRPr>
          </a:p>
        </p:txBody>
      </p:sp>
      <p:sp>
        <p:nvSpPr>
          <p:cNvPr id="8" name="Textplatzhalter 6">
            <a:extLst>
              <a:ext uri="{FF2B5EF4-FFF2-40B4-BE49-F238E27FC236}">
                <a16:creationId xmlns:a16="http://schemas.microsoft.com/office/drawing/2014/main" id="{53E034F9-08D9-19BD-9EFC-D2123FC18B7B}"/>
              </a:ext>
            </a:extLst>
          </p:cNvPr>
          <p:cNvSpPr txBox="1">
            <a:spLocks/>
          </p:cNvSpPr>
          <p:nvPr/>
        </p:nvSpPr>
        <p:spPr bwMode="gray">
          <a:xfrm>
            <a:off x="560867" y="2762339"/>
            <a:ext cx="6166518" cy="29270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15000"/>
              </a:lnSpc>
              <a:spcAft>
                <a:spcPts val="500"/>
              </a:spcAft>
            </a:pPr>
            <a:r>
              <a:rPr lang="de-DE"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Zu Anlage 1 Abschnitt 2 Nr. 13 (WaffVwV)</a:t>
            </a:r>
            <a:endParaRPr lang="de-DE"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9" name="Textplatzhalter 6">
            <a:extLst>
              <a:ext uri="{FF2B5EF4-FFF2-40B4-BE49-F238E27FC236}">
                <a16:creationId xmlns:a16="http://schemas.microsoft.com/office/drawing/2014/main" id="{13ABE849-1941-1DAD-D307-8B843EEB71C8}"/>
              </a:ext>
            </a:extLst>
          </p:cNvPr>
          <p:cNvSpPr txBox="1">
            <a:spLocks/>
          </p:cNvSpPr>
          <p:nvPr/>
        </p:nvSpPr>
        <p:spPr bwMode="gray">
          <a:xfrm>
            <a:off x="560867" y="3261529"/>
            <a:ext cx="10868049" cy="2157770"/>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07000"/>
              </a:lnSpc>
              <a:spcAft>
                <a:spcPts val="800"/>
              </a:spcAft>
            </a:pPr>
            <a:r>
              <a:rPr lang="de-DE" sz="1800" i="1" kern="100" dirty="0">
                <a:effectLst/>
                <a:latin typeface="Arial" panose="020B0604020202020204" pitchFamily="34" charset="0"/>
                <a:ea typeface="Calibri" panose="020F0502020204030204" pitchFamily="34" charset="0"/>
              </a:rPr>
              <a:t>Nach der gewählten Definition ist eine Waffe zugriffsbereit, wenn sie unmittelbar – also mit wenigen schnellen Handgriffen – in Anschlag gebracht werden kann. Als Faustformel lässt sich sagen, dass </a:t>
            </a:r>
            <a:r>
              <a:rPr lang="de-DE" sz="1800" i="1" u="sng" kern="100" dirty="0">
                <a:effectLst/>
                <a:latin typeface="Arial" panose="020B0604020202020204" pitchFamily="34" charset="0"/>
                <a:ea typeface="Calibri" panose="020F0502020204030204" pitchFamily="34" charset="0"/>
              </a:rPr>
              <a:t>eine Waffe zugriffsbereit ist, wenn sie mit weniger als drei Handgriffen in unter drei Sekunden in Anschlag gebracht werden kann.</a:t>
            </a:r>
            <a:r>
              <a:rPr lang="de-DE" sz="1800" i="1" kern="100" dirty="0">
                <a:effectLst/>
                <a:latin typeface="Arial" panose="020B0604020202020204" pitchFamily="34" charset="0"/>
                <a:ea typeface="Calibri" panose="020F0502020204030204" pitchFamily="34" charset="0"/>
              </a:rPr>
              <a:t> Dies ist z.B. der Fall, wenn die Waffe am Körper in einem Holster getragen oder im PKW in unmittelbarer, leicht zugänglicher Reichweite des Fahrers ohne weitere Umhüllung in der Türablage oder im nur geschlossenen, aber nicht verschlossenen Handschuhfach mitgeführt wird.</a:t>
            </a:r>
            <a:endParaRPr lang="de-DE" sz="1800" dirty="0">
              <a:effectLst/>
              <a:latin typeface="Arial" panose="020B0604020202020204" pitchFamily="34" charset="0"/>
              <a:ea typeface="SimSun" panose="02010600030101010101" pitchFamily="2" charset="-122"/>
            </a:endParaRPr>
          </a:p>
          <a:p>
            <a:pPr lvl="0" algn="just">
              <a:tabLst>
                <a:tab pos="228600" algn="l"/>
                <a:tab pos="449580" algn="l"/>
              </a:tabLst>
            </a:pPr>
            <a:r>
              <a:rPr lang="de-DE" dirty="0">
                <a:latin typeface="Arial" panose="020B0604020202020204" pitchFamily="34" charset="0"/>
                <a:ea typeface="SimSun" panose="02010600030101010101" pitchFamily="2" charset="-122"/>
              </a:rPr>
              <a:t> </a:t>
            </a:r>
            <a:endParaRPr lang="de-DE" sz="1800" dirty="0">
              <a:effectLst/>
              <a:latin typeface="Arial" panose="020B0604020202020204" pitchFamily="34" charset="0"/>
              <a:ea typeface="SimSun" panose="02010600030101010101" pitchFamily="2" charset="-122"/>
            </a:endParaRPr>
          </a:p>
        </p:txBody>
      </p:sp>
      <p:sp>
        <p:nvSpPr>
          <p:cNvPr id="2" name="Textfeld 1">
            <a:extLst>
              <a:ext uri="{FF2B5EF4-FFF2-40B4-BE49-F238E27FC236}">
                <a16:creationId xmlns:a16="http://schemas.microsoft.com/office/drawing/2014/main" id="{EBD1E6C2-9AB2-4800-AA14-F2655052830F}"/>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650EF39A-E2EA-AEB4-40D6-B3485FA00029}"/>
              </a:ext>
            </a:extLst>
          </p:cNvPr>
          <p:cNvSpPr txBox="1"/>
          <p:nvPr/>
        </p:nvSpPr>
        <p:spPr>
          <a:xfrm>
            <a:off x="470434" y="559153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A9160450-29FD-16B5-690D-EC758C5DD8BF}"/>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821771" y="5867204"/>
            <a:ext cx="899795" cy="899795"/>
          </a:xfrm>
          <a:prstGeom prst="rect">
            <a:avLst/>
          </a:prstGeom>
          <a:noFill/>
          <a:ln>
            <a:noFill/>
          </a:ln>
        </p:spPr>
      </p:pic>
    </p:spTree>
    <p:extLst>
      <p:ext uri="{BB962C8B-B14F-4D97-AF65-F5344CB8AC3E}">
        <p14:creationId xmlns:p14="http://schemas.microsoft.com/office/powerpoint/2010/main" val="1883659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F86-0A41-10C2-8351-38D5D8BDA6EA}"/>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1E0AFF87-A8C7-6CFD-2AF1-AD46D0729725}"/>
              </a:ext>
            </a:extLst>
          </p:cNvPr>
          <p:cNvSpPr/>
          <p:nvPr/>
        </p:nvSpPr>
        <p:spPr>
          <a:xfrm>
            <a:off x="0" y="5811914"/>
            <a:ext cx="12192000" cy="1046088"/>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E15A8CB4-52C9-9995-DC82-E6DC5C248661}"/>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21</a:t>
            </a:fld>
            <a:endParaRPr lang="de-DE" dirty="0"/>
          </a:p>
        </p:txBody>
      </p:sp>
      <p:sp>
        <p:nvSpPr>
          <p:cNvPr id="7" name="Titel 1">
            <a:extLst>
              <a:ext uri="{FF2B5EF4-FFF2-40B4-BE49-F238E27FC236}">
                <a16:creationId xmlns:a16="http://schemas.microsoft.com/office/drawing/2014/main" id="{4013DE13-70AC-8B15-F35D-669F3B6EC6A0}"/>
              </a:ext>
            </a:extLst>
          </p:cNvPr>
          <p:cNvSpPr txBox="1">
            <a:spLocks/>
          </p:cNvSpPr>
          <p:nvPr/>
        </p:nvSpPr>
        <p:spPr>
          <a:xfrm>
            <a:off x="560867" y="366630"/>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Waffen „führen“</a:t>
            </a:r>
          </a:p>
        </p:txBody>
      </p:sp>
      <p:sp>
        <p:nvSpPr>
          <p:cNvPr id="14" name="Textplatzhalter 6">
            <a:extLst>
              <a:ext uri="{FF2B5EF4-FFF2-40B4-BE49-F238E27FC236}">
                <a16:creationId xmlns:a16="http://schemas.microsoft.com/office/drawing/2014/main" id="{6C89C3A1-F7DC-5983-62D4-CFE04353160E}"/>
              </a:ext>
            </a:extLst>
          </p:cNvPr>
          <p:cNvSpPr txBox="1">
            <a:spLocks/>
          </p:cNvSpPr>
          <p:nvPr/>
        </p:nvSpPr>
        <p:spPr bwMode="gray">
          <a:xfrm>
            <a:off x="565240" y="1246176"/>
            <a:ext cx="6166518" cy="29270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15000"/>
              </a:lnSpc>
              <a:spcAft>
                <a:spcPts val="500"/>
              </a:spcAft>
            </a:pPr>
            <a:r>
              <a:rPr lang="de-DE"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Anlage 1 Abschnitt 2 Nr. 4 WaffG</a:t>
            </a:r>
            <a:endParaRPr lang="de-DE"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8" name="Textplatzhalter 6">
            <a:extLst>
              <a:ext uri="{FF2B5EF4-FFF2-40B4-BE49-F238E27FC236}">
                <a16:creationId xmlns:a16="http://schemas.microsoft.com/office/drawing/2014/main" id="{446F9A83-C86B-1818-ACDE-410A8819B72B}"/>
              </a:ext>
            </a:extLst>
          </p:cNvPr>
          <p:cNvSpPr txBox="1">
            <a:spLocks/>
          </p:cNvSpPr>
          <p:nvPr/>
        </p:nvSpPr>
        <p:spPr bwMode="gray">
          <a:xfrm>
            <a:off x="565240" y="1830506"/>
            <a:ext cx="10868049" cy="1107996"/>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tabLst>
                <a:tab pos="228600" algn="l"/>
                <a:tab pos="449580" algn="l"/>
              </a:tabLst>
            </a:pPr>
            <a:r>
              <a:rPr lang="de-DE" dirty="0">
                <a:latin typeface="Arial" panose="020B0604020202020204" pitchFamily="34" charset="0"/>
                <a:ea typeface="SimSun" panose="02010600030101010101" pitchFamily="2" charset="-122"/>
              </a:rPr>
              <a:t>Im Sinne des Waffengesetzes </a:t>
            </a:r>
            <a:r>
              <a:rPr lang="de-D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führt</a:t>
            </a:r>
            <a:r>
              <a:rPr lang="de-DE" sz="1800" b="1" dirty="0">
                <a:solidFill>
                  <a:srgbClr val="17365D"/>
                </a:solidFill>
                <a:effectLst/>
                <a:latin typeface="Arial" panose="020B0604020202020204" pitchFamily="34" charset="0"/>
                <a:ea typeface="Times New Roman" panose="02020603050405020304" pitchFamily="18" charset="0"/>
                <a:cs typeface="Arial" panose="020B0604020202020204" pitchFamily="34" charset="0"/>
              </a:rPr>
              <a:t> </a:t>
            </a:r>
            <a:r>
              <a:rPr lang="de-DE"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eine Waffe, wer die </a:t>
            </a:r>
            <a:r>
              <a:rPr lang="de-DE" sz="1800" u="sng"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tatsächliche Gewalt darüber </a:t>
            </a:r>
            <a:r>
              <a:rPr lang="de-DE" sz="1800" b="1" u="sng"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außerhalb</a:t>
            </a:r>
            <a:r>
              <a:rPr lang="de-DE" sz="1800" u="sng"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der eigenen Wohnung, Geschäftsräume, des eigenen befriedeten Besitztums oder einer Schießstätte ausübt.</a:t>
            </a:r>
            <a:endParaRPr lang="de-DE" sz="1800" dirty="0">
              <a:effectLst/>
              <a:latin typeface="Times New Roman" panose="02020603050405020304" pitchFamily="18" charset="0"/>
              <a:ea typeface="Calibri" panose="020F0502020204030204" pitchFamily="34" charset="0"/>
              <a:cs typeface="Arial" panose="020B0604020202020204" pitchFamily="34" charset="0"/>
            </a:endParaRPr>
          </a:p>
          <a:p>
            <a:pPr lvl="0" algn="just">
              <a:tabLst>
                <a:tab pos="228600" algn="l"/>
                <a:tab pos="449580" algn="l"/>
              </a:tabLst>
            </a:pPr>
            <a:r>
              <a:rPr lang="de-DE" dirty="0">
                <a:latin typeface="Arial" panose="020B0604020202020204" pitchFamily="34" charset="0"/>
                <a:ea typeface="SimSun" panose="02010600030101010101" pitchFamily="2" charset="-122"/>
              </a:rPr>
              <a:t> </a:t>
            </a:r>
            <a:endParaRPr lang="de-DE" sz="1800" dirty="0">
              <a:effectLst/>
              <a:latin typeface="Arial" panose="020B0604020202020204" pitchFamily="34" charset="0"/>
              <a:ea typeface="SimSun" panose="02010600030101010101" pitchFamily="2" charset="-122"/>
            </a:endParaRPr>
          </a:p>
        </p:txBody>
      </p:sp>
      <p:sp>
        <p:nvSpPr>
          <p:cNvPr id="10" name="Textplatzhalter 6">
            <a:extLst>
              <a:ext uri="{FF2B5EF4-FFF2-40B4-BE49-F238E27FC236}">
                <a16:creationId xmlns:a16="http://schemas.microsoft.com/office/drawing/2014/main" id="{239B92E8-DB86-AFF0-C159-F157321B6A62}"/>
              </a:ext>
            </a:extLst>
          </p:cNvPr>
          <p:cNvSpPr txBox="1">
            <a:spLocks/>
          </p:cNvSpPr>
          <p:nvPr/>
        </p:nvSpPr>
        <p:spPr bwMode="gray">
          <a:xfrm>
            <a:off x="565240" y="3083768"/>
            <a:ext cx="6166518" cy="29270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15000"/>
              </a:lnSpc>
              <a:spcAft>
                <a:spcPts val="500"/>
              </a:spcAft>
            </a:pPr>
            <a:r>
              <a:rPr lang="de-DE"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Zu Anlage 1 Abschnitt 2 Nr. 4 (WaffVwV)</a:t>
            </a:r>
            <a:endParaRPr lang="de-DE"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9" name="Textplatzhalter 6">
            <a:extLst>
              <a:ext uri="{FF2B5EF4-FFF2-40B4-BE49-F238E27FC236}">
                <a16:creationId xmlns:a16="http://schemas.microsoft.com/office/drawing/2014/main" id="{4D4E3F02-6C5C-FF56-36C0-DBC371C4AE6B}"/>
              </a:ext>
            </a:extLst>
          </p:cNvPr>
          <p:cNvSpPr txBox="1">
            <a:spLocks/>
          </p:cNvSpPr>
          <p:nvPr/>
        </p:nvSpPr>
        <p:spPr bwMode="gray">
          <a:xfrm>
            <a:off x="560867" y="3790208"/>
            <a:ext cx="10868049" cy="1170000"/>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07000"/>
              </a:lnSpc>
              <a:spcAft>
                <a:spcPts val="800"/>
              </a:spcAft>
            </a:pPr>
            <a:r>
              <a:rPr lang="de-DE" sz="1600" i="1" kern="100" dirty="0">
                <a:effectLst/>
                <a:latin typeface="Arial" panose="020B0604020202020204" pitchFamily="34" charset="0"/>
                <a:ea typeface="Calibri" panose="020F0502020204030204" pitchFamily="34" charset="0"/>
              </a:rPr>
              <a:t>Für den Begriff des Führens kommt es nicht darauf an, ob jemand eine Waffe in der Absicht, mit ihr ausgerüstet zu sein, bei sich hat. Ebenso wenig wird darauf abgestellt, ob die Waffe zugriffsbereit oder schussbereit ist oder ob zugehörige Munition oder Geschosse mitgeführt werden. Unerheblich ist hierbei auch, ob die Waffe funktionsfähig ist.</a:t>
            </a:r>
            <a:endParaRPr lang="de-DE" sz="1600" dirty="0">
              <a:effectLst/>
              <a:latin typeface="Arial" panose="020B0604020202020204" pitchFamily="34" charset="0"/>
              <a:ea typeface="SimSun" panose="02010600030101010101" pitchFamily="2" charset="-122"/>
            </a:endParaRPr>
          </a:p>
          <a:p>
            <a:pPr lvl="0" algn="just">
              <a:tabLst>
                <a:tab pos="228600" algn="l"/>
                <a:tab pos="449580" algn="l"/>
              </a:tabLst>
            </a:pPr>
            <a:r>
              <a:rPr lang="de-DE" dirty="0">
                <a:latin typeface="Arial" panose="020B0604020202020204" pitchFamily="34" charset="0"/>
                <a:ea typeface="SimSun" panose="02010600030101010101" pitchFamily="2" charset="-122"/>
              </a:rPr>
              <a:t> </a:t>
            </a:r>
            <a:endParaRPr lang="de-DE" sz="1800" dirty="0">
              <a:effectLst/>
              <a:latin typeface="Arial" panose="020B0604020202020204" pitchFamily="34" charset="0"/>
              <a:ea typeface="SimSun" panose="02010600030101010101" pitchFamily="2" charset="-122"/>
            </a:endParaRPr>
          </a:p>
        </p:txBody>
      </p:sp>
      <p:sp>
        <p:nvSpPr>
          <p:cNvPr id="2" name="Textfeld 1">
            <a:extLst>
              <a:ext uri="{FF2B5EF4-FFF2-40B4-BE49-F238E27FC236}">
                <a16:creationId xmlns:a16="http://schemas.microsoft.com/office/drawing/2014/main" id="{E8A2FD11-9AC3-2F3A-190C-B1948BB8892C}"/>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BD62304E-7CA7-FA79-6B4C-229C6CE528BC}"/>
              </a:ext>
            </a:extLst>
          </p:cNvPr>
          <p:cNvSpPr txBox="1"/>
          <p:nvPr/>
        </p:nvSpPr>
        <p:spPr>
          <a:xfrm>
            <a:off x="470434" y="562780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620DF502-028B-4856-0949-A2B1FB05287B}"/>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821771" y="5858765"/>
            <a:ext cx="899795" cy="899795"/>
          </a:xfrm>
          <a:prstGeom prst="rect">
            <a:avLst/>
          </a:prstGeom>
          <a:noFill/>
          <a:ln>
            <a:noFill/>
          </a:ln>
        </p:spPr>
      </p:pic>
    </p:spTree>
    <p:extLst>
      <p:ext uri="{BB962C8B-B14F-4D97-AF65-F5344CB8AC3E}">
        <p14:creationId xmlns:p14="http://schemas.microsoft.com/office/powerpoint/2010/main" val="1310734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A66F0-6783-6E02-FA12-DA99FD6795A4}"/>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50AF1A20-ECA7-4C98-6B8E-6CB34E8818BE}"/>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B43C0F69-51C3-A153-4226-C4491A4ECBE9}"/>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22</a:t>
            </a:fld>
            <a:endParaRPr lang="de-DE" dirty="0"/>
          </a:p>
        </p:txBody>
      </p:sp>
      <p:sp>
        <p:nvSpPr>
          <p:cNvPr id="7" name="Titel 1">
            <a:extLst>
              <a:ext uri="{FF2B5EF4-FFF2-40B4-BE49-F238E27FC236}">
                <a16:creationId xmlns:a16="http://schemas.microsoft.com/office/drawing/2014/main" id="{D50867D1-97CE-DC65-8E67-424464B54C80}"/>
              </a:ext>
            </a:extLst>
          </p:cNvPr>
          <p:cNvSpPr txBox="1">
            <a:spLocks/>
          </p:cNvSpPr>
          <p:nvPr/>
        </p:nvSpPr>
        <p:spPr>
          <a:xfrm>
            <a:off x="560867" y="366630"/>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„Schussbereit“</a:t>
            </a:r>
          </a:p>
        </p:txBody>
      </p:sp>
      <p:sp>
        <p:nvSpPr>
          <p:cNvPr id="14" name="Textplatzhalter 6">
            <a:extLst>
              <a:ext uri="{FF2B5EF4-FFF2-40B4-BE49-F238E27FC236}">
                <a16:creationId xmlns:a16="http://schemas.microsoft.com/office/drawing/2014/main" id="{51155817-7420-70D0-391D-E613F7D3D399}"/>
              </a:ext>
            </a:extLst>
          </p:cNvPr>
          <p:cNvSpPr txBox="1">
            <a:spLocks/>
          </p:cNvSpPr>
          <p:nvPr/>
        </p:nvSpPr>
        <p:spPr bwMode="gray">
          <a:xfrm>
            <a:off x="560867" y="1752469"/>
            <a:ext cx="6166518" cy="29270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15000"/>
              </a:lnSpc>
              <a:spcAft>
                <a:spcPts val="500"/>
              </a:spcAft>
            </a:pPr>
            <a:r>
              <a:rPr lang="de-DE"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Anlage 1 Abschnitt 2 Nr. 12 WaffG</a:t>
            </a:r>
            <a:endParaRPr lang="de-DE"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8" name="Textplatzhalter 6">
            <a:extLst>
              <a:ext uri="{FF2B5EF4-FFF2-40B4-BE49-F238E27FC236}">
                <a16:creationId xmlns:a16="http://schemas.microsoft.com/office/drawing/2014/main" id="{8A130924-E7E5-407B-D786-A16F92110765}"/>
              </a:ext>
            </a:extLst>
          </p:cNvPr>
          <p:cNvSpPr txBox="1">
            <a:spLocks/>
          </p:cNvSpPr>
          <p:nvPr/>
        </p:nvSpPr>
        <p:spPr bwMode="gray">
          <a:xfrm>
            <a:off x="560867" y="2203943"/>
            <a:ext cx="10868049" cy="137370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15000"/>
              </a:lnSpc>
              <a:spcAft>
                <a:spcPts val="1125"/>
              </a:spcAft>
              <a:buClr>
                <a:srgbClr val="17365D"/>
              </a:buClr>
            </a:pPr>
            <a:r>
              <a:rPr lang="de-DE" dirty="0">
                <a:latin typeface="Arial" panose="020B0604020202020204" pitchFamily="34" charset="0"/>
                <a:ea typeface="SimSun" panose="02010600030101010101" pitchFamily="2" charset="-122"/>
              </a:rPr>
              <a:t>Im Sinne des Waffengesetzes </a:t>
            </a:r>
            <a:r>
              <a:rPr lang="de-D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ist eine Waffe </a:t>
            </a:r>
            <a:r>
              <a:rPr lang="de-D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schussbereit,</a:t>
            </a:r>
            <a:r>
              <a:rPr lang="de-D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wenn sie geladen ist, das heißt, dass Munition oder Geschosse in der Trommel, im in die Waffe eingefügten Magazin oder im Patronen- oder Geschosslager sind, auch wenn sie nicht gespannt ist.</a:t>
            </a:r>
            <a:endParaRPr lang="de-DE" sz="1800" dirty="0">
              <a:effectLst/>
              <a:latin typeface="Times New Roman" panose="02020603050405020304" pitchFamily="18" charset="0"/>
              <a:ea typeface="Calibri" panose="020F0502020204030204" pitchFamily="34" charset="0"/>
              <a:cs typeface="Arial" panose="020B0604020202020204" pitchFamily="34" charset="0"/>
            </a:endParaRPr>
          </a:p>
          <a:p>
            <a:pPr lvl="0" algn="just">
              <a:tabLst>
                <a:tab pos="228600" algn="l"/>
                <a:tab pos="449580" algn="l"/>
              </a:tabLst>
            </a:pPr>
            <a:r>
              <a:rPr lang="de-DE" dirty="0">
                <a:latin typeface="Arial" panose="020B0604020202020204" pitchFamily="34" charset="0"/>
                <a:ea typeface="SimSun" panose="02010600030101010101" pitchFamily="2" charset="-122"/>
              </a:rPr>
              <a:t> </a:t>
            </a:r>
            <a:endParaRPr lang="de-DE" sz="1800" dirty="0">
              <a:effectLst/>
              <a:latin typeface="Arial" panose="020B0604020202020204" pitchFamily="34" charset="0"/>
              <a:ea typeface="SimSun" panose="02010600030101010101" pitchFamily="2" charset="-122"/>
            </a:endParaRPr>
          </a:p>
        </p:txBody>
      </p:sp>
      <p:sp>
        <p:nvSpPr>
          <p:cNvPr id="2" name="Textfeld 1">
            <a:extLst>
              <a:ext uri="{FF2B5EF4-FFF2-40B4-BE49-F238E27FC236}">
                <a16:creationId xmlns:a16="http://schemas.microsoft.com/office/drawing/2014/main" id="{4ED818EC-C618-6FFA-FFAB-FDE98BF09713}"/>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661BCB39-EAD2-BC62-9FC5-1DBDAC31CFC1}"/>
              </a:ext>
            </a:extLst>
          </p:cNvPr>
          <p:cNvSpPr txBox="1"/>
          <p:nvPr/>
        </p:nvSpPr>
        <p:spPr>
          <a:xfrm>
            <a:off x="470434" y="559153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7410E00A-070D-7CC7-50A4-B2D227A3D11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821771" y="5844095"/>
            <a:ext cx="899795" cy="899795"/>
          </a:xfrm>
          <a:prstGeom prst="rect">
            <a:avLst/>
          </a:prstGeom>
          <a:noFill/>
          <a:ln>
            <a:noFill/>
          </a:ln>
        </p:spPr>
      </p:pic>
    </p:spTree>
    <p:extLst>
      <p:ext uri="{BB962C8B-B14F-4D97-AF65-F5344CB8AC3E}">
        <p14:creationId xmlns:p14="http://schemas.microsoft.com/office/powerpoint/2010/main" val="2244946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23</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2" y="2180744"/>
            <a:ext cx="5518720"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800000"/>
                </a:solidFill>
                <a:latin typeface="Arial" panose="020B0604020202020204" pitchFamily="34" charset="0"/>
                <a:cs typeface="Arial" panose="020B0604020202020204" pitchFamily="34" charset="0"/>
              </a:rPr>
              <a:t>Fragen / Anmerkungen</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7679662" y="2394549"/>
            <a:ext cx="3766421" cy="3765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500" b="1" dirty="0">
                <a:latin typeface="Arial" panose="020B0604020202020204" pitchFamily="34" charset="0"/>
                <a:cs typeface="Arial" panose="020B0604020202020204" pitchFamily="34" charset="0"/>
              </a:rPr>
              <a:t>?!</a:t>
            </a:r>
          </a:p>
        </p:txBody>
      </p:sp>
      <p:sp>
        <p:nvSpPr>
          <p:cNvPr id="2" name="Textfeld 1">
            <a:extLst>
              <a:ext uri="{FF2B5EF4-FFF2-40B4-BE49-F238E27FC236}">
                <a16:creationId xmlns:a16="http://schemas.microsoft.com/office/drawing/2014/main" id="{CC59D069-CC2A-C160-AD59-69F5F86588B2}"/>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D87B2F92-3BEF-FE4C-393C-C2872B99B6A5}"/>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C9B952BF-2CA4-EF1C-6928-EE3513794E4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53011"/>
            <a:ext cx="899795" cy="899795"/>
          </a:xfrm>
          <a:prstGeom prst="rect">
            <a:avLst/>
          </a:prstGeom>
          <a:noFill/>
          <a:ln>
            <a:noFill/>
          </a:ln>
        </p:spPr>
      </p:pic>
      <p:pic>
        <p:nvPicPr>
          <p:cNvPr id="10" name="Grafik 9">
            <a:extLst>
              <a:ext uri="{FF2B5EF4-FFF2-40B4-BE49-F238E27FC236}">
                <a16:creationId xmlns:a16="http://schemas.microsoft.com/office/drawing/2014/main" id="{CED243AE-5E92-507A-D50D-BEF17A07768E}"/>
              </a:ext>
            </a:extLst>
          </p:cNvPr>
          <p:cNvPicPr>
            <a:picLocks/>
          </p:cNvPicPr>
          <p:nvPr/>
        </p:nvPicPr>
        <p:blipFill>
          <a:blip r:embed="rId3">
            <a:alphaModFix amt="10000"/>
          </a:blip>
          <a:stretch>
            <a:fillRect/>
          </a:stretch>
        </p:blipFill>
        <p:spPr>
          <a:xfrm>
            <a:off x="4139400" y="875445"/>
            <a:ext cx="3913200" cy="4104000"/>
          </a:xfrm>
          <a:prstGeom prst="rect">
            <a:avLst/>
          </a:prstGeom>
        </p:spPr>
      </p:pic>
    </p:spTree>
    <p:extLst>
      <p:ext uri="{BB962C8B-B14F-4D97-AF65-F5344CB8AC3E}">
        <p14:creationId xmlns:p14="http://schemas.microsoft.com/office/powerpoint/2010/main" val="4065724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24</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2" y="2180744"/>
            <a:ext cx="5518720"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800000"/>
                </a:solidFill>
                <a:latin typeface="Arial" panose="020B0604020202020204" pitchFamily="34" charset="0"/>
                <a:cs typeface="Arial" panose="020B0604020202020204" pitchFamily="34" charset="0"/>
              </a:rPr>
              <a:t>Fragen / Anmerkungen</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7679662" y="2394549"/>
            <a:ext cx="3766421" cy="3765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500" b="1" dirty="0">
                <a:latin typeface="Arial" panose="020B0604020202020204" pitchFamily="34" charset="0"/>
                <a:cs typeface="Arial" panose="020B0604020202020204" pitchFamily="34" charset="0"/>
              </a:rPr>
              <a:t>?!</a:t>
            </a:r>
          </a:p>
        </p:txBody>
      </p:sp>
      <p:sp>
        <p:nvSpPr>
          <p:cNvPr id="2" name="Textfeld 1">
            <a:extLst>
              <a:ext uri="{FF2B5EF4-FFF2-40B4-BE49-F238E27FC236}">
                <a16:creationId xmlns:a16="http://schemas.microsoft.com/office/drawing/2014/main" id="{BC7EF6E8-D888-4086-1064-84E8D77C06D3}"/>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56EB4689-A390-95B0-1743-245A80074A6B}"/>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028C9B99-331F-0102-1890-01B17DD239F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10251"/>
            <a:ext cx="899795" cy="899795"/>
          </a:xfrm>
          <a:prstGeom prst="rect">
            <a:avLst/>
          </a:prstGeom>
          <a:noFill/>
          <a:ln>
            <a:noFill/>
          </a:ln>
        </p:spPr>
      </p:pic>
      <p:pic>
        <p:nvPicPr>
          <p:cNvPr id="10" name="Grafik 9">
            <a:extLst>
              <a:ext uri="{FF2B5EF4-FFF2-40B4-BE49-F238E27FC236}">
                <a16:creationId xmlns:a16="http://schemas.microsoft.com/office/drawing/2014/main" id="{AFF74399-268B-DD7C-28C1-7E7BE75485DF}"/>
              </a:ext>
            </a:extLst>
          </p:cNvPr>
          <p:cNvPicPr>
            <a:picLocks/>
          </p:cNvPicPr>
          <p:nvPr/>
        </p:nvPicPr>
        <p:blipFill>
          <a:blip r:embed="rId3">
            <a:alphaModFix amt="10000"/>
          </a:blip>
          <a:stretch>
            <a:fillRect/>
          </a:stretch>
        </p:blipFill>
        <p:spPr>
          <a:xfrm>
            <a:off x="4139400" y="875445"/>
            <a:ext cx="3913200" cy="4104000"/>
          </a:xfrm>
          <a:prstGeom prst="rect">
            <a:avLst/>
          </a:prstGeom>
        </p:spPr>
      </p:pic>
    </p:spTree>
    <p:extLst>
      <p:ext uri="{BB962C8B-B14F-4D97-AF65-F5344CB8AC3E}">
        <p14:creationId xmlns:p14="http://schemas.microsoft.com/office/powerpoint/2010/main" val="2737534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25</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1" y="2180744"/>
            <a:ext cx="6169983" cy="74670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rgbClr val="800000"/>
                </a:solidFill>
                <a:latin typeface="Arial" panose="020B0604020202020204" pitchFamily="34" charset="0"/>
                <a:cs typeface="Arial" panose="020B0604020202020204" pitchFamily="34" charset="0"/>
              </a:rPr>
              <a:t>Anwendungsbereiche Kurzwaffe</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8883978" y="3995780"/>
            <a:ext cx="1989579" cy="19908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7200" b="1" dirty="0">
                <a:latin typeface="Arial" panose="020B0604020202020204" pitchFamily="34" charset="0"/>
                <a:cs typeface="Arial" panose="020B0604020202020204" pitchFamily="34" charset="0"/>
              </a:rPr>
              <a:t>04</a:t>
            </a:r>
          </a:p>
        </p:txBody>
      </p:sp>
      <p:sp>
        <p:nvSpPr>
          <p:cNvPr id="2" name="Textfeld 1">
            <a:extLst>
              <a:ext uri="{FF2B5EF4-FFF2-40B4-BE49-F238E27FC236}">
                <a16:creationId xmlns:a16="http://schemas.microsoft.com/office/drawing/2014/main" id="{6BC535DA-D59A-1EBB-DC4B-105FA863AD08}"/>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469AEE9B-7B9E-790B-8F8E-B08164CA338A}"/>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53C75B54-6303-95F9-73CD-F18EECFA767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76202"/>
            <a:ext cx="899795" cy="899795"/>
          </a:xfrm>
          <a:prstGeom prst="rect">
            <a:avLst/>
          </a:prstGeom>
          <a:noFill/>
          <a:ln>
            <a:noFill/>
          </a:ln>
        </p:spPr>
      </p:pic>
    </p:spTree>
    <p:extLst>
      <p:ext uri="{BB962C8B-B14F-4D97-AF65-F5344CB8AC3E}">
        <p14:creationId xmlns:p14="http://schemas.microsoft.com/office/powerpoint/2010/main" val="4144744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26</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6629310"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Anwendungsbereiche Kurzwaffe - Überblick</a:t>
            </a:r>
          </a:p>
        </p:txBody>
      </p:sp>
      <p:sp>
        <p:nvSpPr>
          <p:cNvPr id="13" name="Flussdiagramm: Verbinder 12">
            <a:extLst>
              <a:ext uri="{FF2B5EF4-FFF2-40B4-BE49-F238E27FC236}">
                <a16:creationId xmlns:a16="http://schemas.microsoft.com/office/drawing/2014/main" id="{55710CF2-9E7B-5C86-E0EC-CABCA4A334B7}"/>
              </a:ext>
            </a:extLst>
          </p:cNvPr>
          <p:cNvSpPr/>
          <p:nvPr/>
        </p:nvSpPr>
        <p:spPr>
          <a:xfrm>
            <a:off x="567911" y="1437880"/>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14" name="Textplatzhalter 6">
            <a:extLst>
              <a:ext uri="{FF2B5EF4-FFF2-40B4-BE49-F238E27FC236}">
                <a16:creationId xmlns:a16="http://schemas.microsoft.com/office/drawing/2014/main" id="{61D0E67A-D27F-46CF-8F88-1B2C6BFEE0F5}"/>
              </a:ext>
            </a:extLst>
          </p:cNvPr>
          <p:cNvSpPr txBox="1">
            <a:spLocks/>
          </p:cNvSpPr>
          <p:nvPr/>
        </p:nvSpPr>
        <p:spPr bwMode="gray">
          <a:xfrm>
            <a:off x="1453959" y="1550865"/>
            <a:ext cx="6166518"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Fangschuss</a:t>
            </a:r>
            <a:endParaRPr lang="de-DE" sz="1800" dirty="0">
              <a:effectLst/>
              <a:latin typeface="Arial" panose="020B0604020202020204" pitchFamily="34" charset="0"/>
              <a:ea typeface="SimSun" panose="02010600030101010101" pitchFamily="2" charset="-122"/>
            </a:endParaRPr>
          </a:p>
        </p:txBody>
      </p:sp>
      <p:sp>
        <p:nvSpPr>
          <p:cNvPr id="15" name="Flussdiagramm: Verbinder 14">
            <a:extLst>
              <a:ext uri="{FF2B5EF4-FFF2-40B4-BE49-F238E27FC236}">
                <a16:creationId xmlns:a16="http://schemas.microsoft.com/office/drawing/2014/main" id="{F86C99F2-6454-F8BC-7EC5-2F2D6FC938B9}"/>
              </a:ext>
            </a:extLst>
          </p:cNvPr>
          <p:cNvSpPr/>
          <p:nvPr/>
        </p:nvSpPr>
        <p:spPr>
          <a:xfrm>
            <a:off x="567911" y="2146790"/>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16" name="Textplatzhalter 6">
            <a:extLst>
              <a:ext uri="{FF2B5EF4-FFF2-40B4-BE49-F238E27FC236}">
                <a16:creationId xmlns:a16="http://schemas.microsoft.com/office/drawing/2014/main" id="{601521FB-875B-440B-73E9-12ABF88AA12B}"/>
              </a:ext>
            </a:extLst>
          </p:cNvPr>
          <p:cNvSpPr txBox="1">
            <a:spLocks/>
          </p:cNvSpPr>
          <p:nvPr/>
        </p:nvSpPr>
        <p:spPr bwMode="gray">
          <a:xfrm>
            <a:off x="1453959" y="2259776"/>
            <a:ext cx="9146541"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Fallenjagd</a:t>
            </a:r>
            <a:endParaRPr lang="de-DE" sz="1800" dirty="0">
              <a:effectLst/>
              <a:latin typeface="Arial" panose="020B0604020202020204" pitchFamily="34" charset="0"/>
              <a:ea typeface="SimSun" panose="02010600030101010101" pitchFamily="2" charset="-122"/>
            </a:endParaRPr>
          </a:p>
        </p:txBody>
      </p:sp>
      <p:sp>
        <p:nvSpPr>
          <p:cNvPr id="17" name="Flussdiagramm: Verbinder 16">
            <a:extLst>
              <a:ext uri="{FF2B5EF4-FFF2-40B4-BE49-F238E27FC236}">
                <a16:creationId xmlns:a16="http://schemas.microsoft.com/office/drawing/2014/main" id="{1D08CAE7-26CA-2E59-B9D0-9A8E9079279A}"/>
              </a:ext>
            </a:extLst>
          </p:cNvPr>
          <p:cNvSpPr/>
          <p:nvPr/>
        </p:nvSpPr>
        <p:spPr>
          <a:xfrm>
            <a:off x="567910" y="2854286"/>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18" name="Textplatzhalter 6">
            <a:extLst>
              <a:ext uri="{FF2B5EF4-FFF2-40B4-BE49-F238E27FC236}">
                <a16:creationId xmlns:a16="http://schemas.microsoft.com/office/drawing/2014/main" id="{EF8C59BA-BFC8-F306-D756-6D1092CF3BAF}"/>
              </a:ext>
            </a:extLst>
          </p:cNvPr>
          <p:cNvSpPr txBox="1">
            <a:spLocks/>
          </p:cNvSpPr>
          <p:nvPr/>
        </p:nvSpPr>
        <p:spPr bwMode="gray">
          <a:xfrm>
            <a:off x="1453958" y="3720621"/>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Eigenschutz gegenüber wilden Tieren</a:t>
            </a:r>
            <a:endParaRPr lang="de-DE" sz="1800" dirty="0">
              <a:effectLst/>
              <a:latin typeface="Arial" panose="020B0604020202020204" pitchFamily="34" charset="0"/>
              <a:ea typeface="SimSun" panose="02010600030101010101" pitchFamily="2" charset="-122"/>
            </a:endParaRPr>
          </a:p>
        </p:txBody>
      </p:sp>
      <p:sp>
        <p:nvSpPr>
          <p:cNvPr id="2" name="Textfeld 1">
            <a:extLst>
              <a:ext uri="{FF2B5EF4-FFF2-40B4-BE49-F238E27FC236}">
                <a16:creationId xmlns:a16="http://schemas.microsoft.com/office/drawing/2014/main" id="{C3C28261-83C6-4702-5099-5869219CC5EF}"/>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Flussdiagramm: Verbinder 4">
            <a:extLst>
              <a:ext uri="{FF2B5EF4-FFF2-40B4-BE49-F238E27FC236}">
                <a16:creationId xmlns:a16="http://schemas.microsoft.com/office/drawing/2014/main" id="{EB57F859-28B1-0DE5-7BA5-0CF4408A5CD3}"/>
              </a:ext>
            </a:extLst>
          </p:cNvPr>
          <p:cNvSpPr/>
          <p:nvPr/>
        </p:nvSpPr>
        <p:spPr>
          <a:xfrm>
            <a:off x="567910" y="3569321"/>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6" name="Textplatzhalter 6">
            <a:extLst>
              <a:ext uri="{FF2B5EF4-FFF2-40B4-BE49-F238E27FC236}">
                <a16:creationId xmlns:a16="http://schemas.microsoft.com/office/drawing/2014/main" id="{9EFF50CC-05A9-4D98-E798-277584D172B8}"/>
              </a:ext>
            </a:extLst>
          </p:cNvPr>
          <p:cNvSpPr txBox="1">
            <a:spLocks/>
          </p:cNvSpPr>
          <p:nvPr/>
        </p:nvSpPr>
        <p:spPr bwMode="gray">
          <a:xfrm>
            <a:off x="1453958" y="3005586"/>
            <a:ext cx="2635442"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Jagdschutz / Eigenschutz</a:t>
            </a:r>
            <a:endParaRPr lang="de-DE" sz="1800" dirty="0">
              <a:effectLst/>
              <a:latin typeface="Arial" panose="020B0604020202020204" pitchFamily="34" charset="0"/>
              <a:ea typeface="SimSun" panose="02010600030101010101" pitchFamily="2" charset="-122"/>
            </a:endParaRPr>
          </a:p>
        </p:txBody>
      </p:sp>
      <p:sp>
        <p:nvSpPr>
          <p:cNvPr id="8" name="Flussdiagramm: Verbinder 7">
            <a:extLst>
              <a:ext uri="{FF2B5EF4-FFF2-40B4-BE49-F238E27FC236}">
                <a16:creationId xmlns:a16="http://schemas.microsoft.com/office/drawing/2014/main" id="{ECDB979C-4A81-61CB-9CDD-8582EFB9B6C3}"/>
              </a:ext>
            </a:extLst>
          </p:cNvPr>
          <p:cNvSpPr/>
          <p:nvPr/>
        </p:nvSpPr>
        <p:spPr>
          <a:xfrm>
            <a:off x="567910" y="4284356"/>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05</a:t>
            </a:r>
          </a:p>
        </p:txBody>
      </p:sp>
      <p:sp>
        <p:nvSpPr>
          <p:cNvPr id="12" name="Textplatzhalter 6">
            <a:extLst>
              <a:ext uri="{FF2B5EF4-FFF2-40B4-BE49-F238E27FC236}">
                <a16:creationId xmlns:a16="http://schemas.microsoft.com/office/drawing/2014/main" id="{87270251-318A-8FD1-A3F9-9A5F9EA1B40B}"/>
              </a:ext>
            </a:extLst>
          </p:cNvPr>
          <p:cNvSpPr txBox="1">
            <a:spLocks/>
          </p:cNvSpPr>
          <p:nvPr/>
        </p:nvSpPr>
        <p:spPr bwMode="gray">
          <a:xfrm>
            <a:off x="1453958" y="4401547"/>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dirty="0">
                <a:effectLst/>
                <a:latin typeface="Arial" panose="020B0604020202020204" pitchFamily="34" charset="0"/>
                <a:ea typeface="SimSun" panose="02010600030101010101" pitchFamily="2" charset="-122"/>
              </a:rPr>
              <a:t>Notwehr / Nothilfe, Entschuldigender Notstand</a:t>
            </a:r>
          </a:p>
        </p:txBody>
      </p:sp>
      <p:sp>
        <p:nvSpPr>
          <p:cNvPr id="11" name="Textfeld 10">
            <a:extLst>
              <a:ext uri="{FF2B5EF4-FFF2-40B4-BE49-F238E27FC236}">
                <a16:creationId xmlns:a16="http://schemas.microsoft.com/office/drawing/2014/main" id="{4B1AE367-2873-3843-3796-63D9B291E018}"/>
              </a:ext>
            </a:extLst>
          </p:cNvPr>
          <p:cNvSpPr txBox="1"/>
          <p:nvPr/>
        </p:nvSpPr>
        <p:spPr>
          <a:xfrm>
            <a:off x="565240" y="559228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9" name="Bild 1" descr="Ein Bild, das Text, Logo, Symbol, Grafiken enthält.&#10;&#10;KI-generierte Inhalte können fehlerhaft sein.">
            <a:extLst>
              <a:ext uri="{FF2B5EF4-FFF2-40B4-BE49-F238E27FC236}">
                <a16:creationId xmlns:a16="http://schemas.microsoft.com/office/drawing/2014/main" id="{D960E7D2-4760-12EA-A87F-7DEADE5EFAD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26965" y="5844095"/>
            <a:ext cx="899795" cy="899795"/>
          </a:xfrm>
          <a:prstGeom prst="rect">
            <a:avLst/>
          </a:prstGeom>
          <a:noFill/>
          <a:ln>
            <a:noFill/>
          </a:ln>
        </p:spPr>
      </p:pic>
    </p:spTree>
    <p:extLst>
      <p:ext uri="{BB962C8B-B14F-4D97-AF65-F5344CB8AC3E}">
        <p14:creationId xmlns:p14="http://schemas.microsoft.com/office/powerpoint/2010/main" val="2959465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D4CEA-475B-53D6-AC2E-923352669FB8}"/>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00E00407-398C-5956-7E2F-0A0199123E64}"/>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9C1AAA4C-9E33-A58D-21AA-2E981FB0AAD8}"/>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27</a:t>
            </a:fld>
            <a:endParaRPr lang="de-DE" dirty="0"/>
          </a:p>
        </p:txBody>
      </p:sp>
      <p:sp>
        <p:nvSpPr>
          <p:cNvPr id="7" name="Titel 1">
            <a:extLst>
              <a:ext uri="{FF2B5EF4-FFF2-40B4-BE49-F238E27FC236}">
                <a16:creationId xmlns:a16="http://schemas.microsoft.com/office/drawing/2014/main" id="{9168C552-2397-E2CD-4A6D-5B04AD74D543}"/>
              </a:ext>
            </a:extLst>
          </p:cNvPr>
          <p:cNvSpPr txBox="1">
            <a:spLocks/>
          </p:cNvSpPr>
          <p:nvPr/>
        </p:nvSpPr>
        <p:spPr>
          <a:xfrm>
            <a:off x="565240" y="374234"/>
            <a:ext cx="6629310"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Anwendungsbereiche Kurzwaffe - Verbote</a:t>
            </a:r>
          </a:p>
        </p:txBody>
      </p:sp>
      <p:sp>
        <p:nvSpPr>
          <p:cNvPr id="2" name="Textfeld 1">
            <a:extLst>
              <a:ext uri="{FF2B5EF4-FFF2-40B4-BE49-F238E27FC236}">
                <a16:creationId xmlns:a16="http://schemas.microsoft.com/office/drawing/2014/main" id="{C28DBC13-517E-83E6-D39C-D134BAB829DB}"/>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11" name="Textplatzhalter 6">
            <a:extLst>
              <a:ext uri="{FF2B5EF4-FFF2-40B4-BE49-F238E27FC236}">
                <a16:creationId xmlns:a16="http://schemas.microsoft.com/office/drawing/2014/main" id="{75D61FA8-B9FC-F01D-52E0-B50CF9DDA218}"/>
              </a:ext>
            </a:extLst>
          </p:cNvPr>
          <p:cNvSpPr txBox="1">
            <a:spLocks/>
          </p:cNvSpPr>
          <p:nvPr/>
        </p:nvSpPr>
        <p:spPr bwMode="gray">
          <a:xfrm>
            <a:off x="768351" y="1670646"/>
            <a:ext cx="10718800" cy="1797095"/>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15000"/>
              </a:lnSpc>
              <a:spcAft>
                <a:spcPts val="1125"/>
              </a:spcAft>
              <a:buClr>
                <a:srgbClr val="17365D"/>
              </a:buClr>
            </a:pPr>
            <a:r>
              <a:rPr lang="de-DE" b="1" dirty="0">
                <a:solidFill>
                  <a:srgbClr val="2A421A"/>
                </a:solidFill>
                <a:effectLst/>
                <a:latin typeface="Arial" panose="020B0604020202020204" pitchFamily="34" charset="0"/>
                <a:ea typeface="SimSun" panose="02010600030101010101" pitchFamily="2" charset="-122"/>
                <a:cs typeface="Arial" panose="020B0604020202020204" pitchFamily="34" charset="0"/>
              </a:rPr>
              <a:t>Hinweis</a:t>
            </a:r>
          </a:p>
          <a:p>
            <a:pPr lvl="0" algn="just">
              <a:lnSpc>
                <a:spcPct val="150000"/>
              </a:lnSpc>
              <a:spcAft>
                <a:spcPts val="1125"/>
              </a:spcAft>
              <a:buClr>
                <a:srgbClr val="17365D"/>
              </a:buClr>
            </a:pPr>
            <a:r>
              <a:rPr lang="de-DE" dirty="0">
                <a:effectLst/>
                <a:latin typeface="Arial" panose="020B0604020202020204" pitchFamily="34" charset="0"/>
                <a:ea typeface="SimSun" panose="02010600030101010101" pitchFamily="2" charset="-122"/>
                <a:cs typeface="Arial" panose="020B0604020202020204" pitchFamily="34" charset="0"/>
              </a:rPr>
              <a:t>Nach </a:t>
            </a:r>
            <a:r>
              <a:rPr lang="de-DE" b="1" dirty="0">
                <a:solidFill>
                  <a:srgbClr val="0F6F0F"/>
                </a:solidFill>
                <a:effectLst/>
                <a:latin typeface="Arial" panose="020B0604020202020204" pitchFamily="34" charset="0"/>
                <a:ea typeface="SimSun" panose="02010600030101010101" pitchFamily="2" charset="-122"/>
                <a:cs typeface="Arial" panose="020B0604020202020204" pitchFamily="34" charset="0"/>
              </a:rPr>
              <a:t>§ 19 Abs. 1 Nr. </a:t>
            </a:r>
            <a:r>
              <a:rPr lang="de-DE" b="1" dirty="0">
                <a:solidFill>
                  <a:srgbClr val="0F6F0F"/>
                </a:solidFill>
                <a:latin typeface="Arial" panose="020B0604020202020204" pitchFamily="34" charset="0"/>
                <a:ea typeface="SimSun" panose="02010600030101010101" pitchFamily="2" charset="-122"/>
                <a:cs typeface="Arial" panose="020B0604020202020204" pitchFamily="34" charset="0"/>
              </a:rPr>
              <a:t>2d</a:t>
            </a:r>
            <a:r>
              <a:rPr lang="de-DE" b="1" dirty="0">
                <a:solidFill>
                  <a:srgbClr val="0F6F0F"/>
                </a:solidFill>
                <a:effectLst/>
                <a:latin typeface="Arial" panose="020B0604020202020204" pitchFamily="34" charset="0"/>
                <a:ea typeface="SimSun" panose="02010600030101010101" pitchFamily="2" charset="-122"/>
                <a:cs typeface="Arial" panose="020B0604020202020204" pitchFamily="34" charset="0"/>
              </a:rPr>
              <a:t> BJgdG </a:t>
            </a:r>
            <a:r>
              <a:rPr lang="de-DE" dirty="0">
                <a:effectLst/>
                <a:latin typeface="Arial" panose="020B0604020202020204" pitchFamily="34" charset="0"/>
                <a:ea typeface="SimSun" panose="02010600030101010101" pitchFamily="2" charset="-122"/>
                <a:cs typeface="Arial" panose="020B0604020202020204" pitchFamily="34" charset="0"/>
              </a:rPr>
              <a:t>ist es </a:t>
            </a:r>
            <a:r>
              <a:rPr lang="de-DE" b="1" dirty="0">
                <a:effectLst/>
                <a:latin typeface="Arial" panose="020B0604020202020204" pitchFamily="34" charset="0"/>
                <a:ea typeface="SimSun" panose="02010600030101010101" pitchFamily="2" charset="-122"/>
                <a:cs typeface="Arial" panose="020B0604020202020204" pitchFamily="34" charset="0"/>
              </a:rPr>
              <a:t>verboten</a:t>
            </a:r>
            <a:r>
              <a:rPr lang="de-DE" dirty="0">
                <a:effectLst/>
                <a:latin typeface="Arial" panose="020B0604020202020204" pitchFamily="34" charset="0"/>
                <a:ea typeface="SimSun" panose="02010600030101010101" pitchFamily="2" charset="-122"/>
                <a:cs typeface="Arial" panose="020B0604020202020204" pitchFamily="34" charset="0"/>
              </a:rPr>
              <a:t>,</a:t>
            </a:r>
            <a:r>
              <a:rPr lang="de-DE" b="0" i="0" dirty="0">
                <a:solidFill>
                  <a:srgbClr val="000000"/>
                </a:solidFill>
                <a:effectLst/>
                <a:latin typeface="Arial" panose="020B0604020202020204" pitchFamily="34" charset="0"/>
              </a:rPr>
              <a:t> </a:t>
            </a:r>
            <a:r>
              <a:rPr lang="de-DE" b="0" i="0" u="sng" dirty="0">
                <a:solidFill>
                  <a:srgbClr val="000000"/>
                </a:solidFill>
                <a:effectLst/>
                <a:latin typeface="Arial" panose="020B0604020202020204" pitchFamily="34" charset="0"/>
              </a:rPr>
              <a:t>auf Wild mit Pistolen oder Revolvern zu schießen</a:t>
            </a:r>
            <a:r>
              <a:rPr lang="de-DE" b="0" i="0" dirty="0">
                <a:solidFill>
                  <a:srgbClr val="000000"/>
                </a:solidFill>
                <a:effectLst/>
                <a:latin typeface="Arial" panose="020B0604020202020204" pitchFamily="34" charset="0"/>
              </a:rPr>
              <a:t>, </a:t>
            </a:r>
          </a:p>
          <a:p>
            <a:pPr lvl="0" algn="just">
              <a:lnSpc>
                <a:spcPct val="150000"/>
              </a:lnSpc>
              <a:spcAft>
                <a:spcPts val="1125"/>
              </a:spcAft>
              <a:buClr>
                <a:srgbClr val="17365D"/>
              </a:buClr>
            </a:pPr>
            <a:r>
              <a:rPr lang="de-DE" b="0" i="0" dirty="0">
                <a:solidFill>
                  <a:srgbClr val="FF0000"/>
                </a:solidFill>
                <a:effectLst/>
                <a:latin typeface="Arial" panose="020B0604020202020204" pitchFamily="34" charset="0"/>
              </a:rPr>
              <a:t>ausgenommen</a:t>
            </a:r>
            <a:r>
              <a:rPr lang="de-DE" b="0" i="0" dirty="0">
                <a:solidFill>
                  <a:srgbClr val="000000"/>
                </a:solidFill>
                <a:effectLst/>
                <a:latin typeface="Arial" panose="020B0604020202020204" pitchFamily="34" charset="0"/>
              </a:rPr>
              <a:t> im Falle der </a:t>
            </a:r>
            <a:r>
              <a:rPr lang="de-DE" b="1" i="0" dirty="0">
                <a:solidFill>
                  <a:srgbClr val="000000"/>
                </a:solidFill>
                <a:effectLst/>
                <a:latin typeface="Arial" panose="020B0604020202020204" pitchFamily="34" charset="0"/>
              </a:rPr>
              <a:t>Bau- und Fallenjagd </a:t>
            </a:r>
            <a:r>
              <a:rPr lang="de-DE" b="0" i="0" dirty="0">
                <a:solidFill>
                  <a:srgbClr val="000000"/>
                </a:solidFill>
                <a:effectLst/>
                <a:latin typeface="Arial" panose="020B0604020202020204" pitchFamily="34" charset="0"/>
              </a:rPr>
              <a:t>sowie zur Abgabe von </a:t>
            </a:r>
            <a:r>
              <a:rPr lang="de-DE" b="1" i="0" dirty="0">
                <a:solidFill>
                  <a:srgbClr val="000000"/>
                </a:solidFill>
                <a:effectLst/>
                <a:latin typeface="Arial" panose="020B0604020202020204" pitchFamily="34" charset="0"/>
              </a:rPr>
              <a:t>Fangschüssen</a:t>
            </a:r>
            <a:r>
              <a:rPr lang="de-DE" b="0" i="0" dirty="0">
                <a:solidFill>
                  <a:srgbClr val="000000"/>
                </a:solidFill>
                <a:effectLst/>
                <a:latin typeface="Arial" panose="020B0604020202020204" pitchFamily="34" charset="0"/>
              </a:rPr>
              <a:t>, wenn die </a:t>
            </a:r>
            <a:r>
              <a:rPr lang="de-DE" b="0" i="0" u="sng" dirty="0">
                <a:solidFill>
                  <a:srgbClr val="000000"/>
                </a:solidFill>
                <a:effectLst/>
                <a:latin typeface="Arial" panose="020B0604020202020204" pitchFamily="34" charset="0"/>
              </a:rPr>
              <a:t>Mündungsenergie</a:t>
            </a:r>
            <a:r>
              <a:rPr lang="de-DE" b="0" i="0" dirty="0">
                <a:solidFill>
                  <a:srgbClr val="000000"/>
                </a:solidFill>
                <a:effectLst/>
                <a:latin typeface="Arial" panose="020B0604020202020204" pitchFamily="34" charset="0"/>
              </a:rPr>
              <a:t> der Geschosse </a:t>
            </a:r>
            <a:r>
              <a:rPr lang="de-DE" b="0" i="0" u="sng" dirty="0">
                <a:solidFill>
                  <a:srgbClr val="000000"/>
                </a:solidFill>
                <a:effectLst/>
                <a:latin typeface="Arial" panose="020B0604020202020204" pitchFamily="34" charset="0"/>
              </a:rPr>
              <a:t>mindestens 200 Joule </a:t>
            </a:r>
            <a:r>
              <a:rPr lang="de-DE" b="0" i="0" dirty="0">
                <a:solidFill>
                  <a:srgbClr val="000000"/>
                </a:solidFill>
                <a:effectLst/>
                <a:latin typeface="Arial" panose="020B0604020202020204" pitchFamily="34" charset="0"/>
              </a:rPr>
              <a:t>beträgt</a:t>
            </a:r>
            <a:r>
              <a:rPr lang="de-DE" b="0" i="0" dirty="0">
                <a:solidFill>
                  <a:srgbClr val="000000"/>
                </a:solidFill>
                <a:latin typeface="Arial" panose="020B0604020202020204" pitchFamily="34" charset="0"/>
                <a:ea typeface="SimSun" panose="02010600030101010101" pitchFamily="2" charset="-122"/>
                <a:cs typeface="Arial" panose="020B0604020202020204" pitchFamily="34" charset="0"/>
              </a:rPr>
              <a:t>.</a:t>
            </a:r>
            <a:r>
              <a:rPr lang="de-DE" dirty="0">
                <a:effectLst/>
                <a:latin typeface="Arial" panose="020B0604020202020204" pitchFamily="34" charset="0"/>
                <a:ea typeface="SimSun" panose="02010600030101010101" pitchFamily="2" charset="-122"/>
                <a:cs typeface="Arial" panose="020B0604020202020204" pitchFamily="34" charset="0"/>
              </a:rPr>
              <a:t> </a:t>
            </a:r>
            <a:endParaRPr lang="de-DE"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Textfeld 4">
            <a:extLst>
              <a:ext uri="{FF2B5EF4-FFF2-40B4-BE49-F238E27FC236}">
                <a16:creationId xmlns:a16="http://schemas.microsoft.com/office/drawing/2014/main" id="{0C7664B5-E39E-5585-A8BA-D871B4FDBD2B}"/>
              </a:ext>
            </a:extLst>
          </p:cNvPr>
          <p:cNvSpPr txBox="1"/>
          <p:nvPr/>
        </p:nvSpPr>
        <p:spPr>
          <a:xfrm>
            <a:off x="482848" y="559153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6DC52F2B-FE4A-3F9D-68D2-67745BC4264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9357" y="5844095"/>
            <a:ext cx="899795" cy="899795"/>
          </a:xfrm>
          <a:prstGeom prst="rect">
            <a:avLst/>
          </a:prstGeom>
          <a:noFill/>
          <a:ln>
            <a:noFill/>
          </a:ln>
        </p:spPr>
      </p:pic>
    </p:spTree>
    <p:extLst>
      <p:ext uri="{BB962C8B-B14F-4D97-AF65-F5344CB8AC3E}">
        <p14:creationId xmlns:p14="http://schemas.microsoft.com/office/powerpoint/2010/main" val="2957409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AE07F-2F83-6E0C-3941-58EAFDC65BD0}"/>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24D898B3-A0D3-1ADA-1896-505484727F52}"/>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3763981E-2F91-C31B-81AC-85B095B96CC4}"/>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28</a:t>
            </a:fld>
            <a:endParaRPr lang="de-DE" dirty="0"/>
          </a:p>
        </p:txBody>
      </p:sp>
      <p:sp>
        <p:nvSpPr>
          <p:cNvPr id="7" name="Titel 1">
            <a:extLst>
              <a:ext uri="{FF2B5EF4-FFF2-40B4-BE49-F238E27FC236}">
                <a16:creationId xmlns:a16="http://schemas.microsoft.com/office/drawing/2014/main" id="{6D7A269A-546B-1C4A-B56D-6304E80004FE}"/>
              </a:ext>
            </a:extLst>
          </p:cNvPr>
          <p:cNvSpPr txBox="1">
            <a:spLocks/>
          </p:cNvSpPr>
          <p:nvPr/>
        </p:nvSpPr>
        <p:spPr>
          <a:xfrm>
            <a:off x="565240" y="374234"/>
            <a:ext cx="7051182"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Anwendungsbereiche Kurzwaffe</a:t>
            </a:r>
          </a:p>
        </p:txBody>
      </p:sp>
      <p:sp>
        <p:nvSpPr>
          <p:cNvPr id="13" name="Flussdiagramm: Verbinder 12">
            <a:extLst>
              <a:ext uri="{FF2B5EF4-FFF2-40B4-BE49-F238E27FC236}">
                <a16:creationId xmlns:a16="http://schemas.microsoft.com/office/drawing/2014/main" id="{76544A0C-2B20-206A-2F5E-32E02FADB756}"/>
              </a:ext>
            </a:extLst>
          </p:cNvPr>
          <p:cNvSpPr/>
          <p:nvPr/>
        </p:nvSpPr>
        <p:spPr>
          <a:xfrm>
            <a:off x="578463" y="1319064"/>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14" name="Textplatzhalter 6">
            <a:extLst>
              <a:ext uri="{FF2B5EF4-FFF2-40B4-BE49-F238E27FC236}">
                <a16:creationId xmlns:a16="http://schemas.microsoft.com/office/drawing/2014/main" id="{CA762A3C-5FE2-D6F9-C8C0-828988CFE295}"/>
              </a:ext>
            </a:extLst>
          </p:cNvPr>
          <p:cNvSpPr txBox="1">
            <a:spLocks/>
          </p:cNvSpPr>
          <p:nvPr/>
        </p:nvSpPr>
        <p:spPr bwMode="gray">
          <a:xfrm>
            <a:off x="1464511" y="1432049"/>
            <a:ext cx="6166518"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Fangschuss</a:t>
            </a:r>
            <a:endParaRPr lang="de-DE" sz="1800" dirty="0">
              <a:effectLst/>
              <a:latin typeface="Arial" panose="020B0604020202020204" pitchFamily="34" charset="0"/>
              <a:ea typeface="SimSun" panose="02010600030101010101" pitchFamily="2" charset="-122"/>
            </a:endParaRPr>
          </a:p>
        </p:txBody>
      </p:sp>
      <p:sp>
        <p:nvSpPr>
          <p:cNvPr id="2" name="Textfeld 1">
            <a:extLst>
              <a:ext uri="{FF2B5EF4-FFF2-40B4-BE49-F238E27FC236}">
                <a16:creationId xmlns:a16="http://schemas.microsoft.com/office/drawing/2014/main" id="{2143B452-D437-AD3D-E595-7DCC72D364E7}"/>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6" name="Textfeld 5">
            <a:extLst>
              <a:ext uri="{FF2B5EF4-FFF2-40B4-BE49-F238E27FC236}">
                <a16:creationId xmlns:a16="http://schemas.microsoft.com/office/drawing/2014/main" id="{6A187D64-4564-9FC0-7F3C-6113D97EF4A0}"/>
              </a:ext>
            </a:extLst>
          </p:cNvPr>
          <p:cNvSpPr txBox="1"/>
          <p:nvPr/>
        </p:nvSpPr>
        <p:spPr>
          <a:xfrm>
            <a:off x="565240" y="2230534"/>
            <a:ext cx="11157710" cy="1200329"/>
          </a:xfrm>
          <a:prstGeom prst="rect">
            <a:avLst/>
          </a:prstGeom>
          <a:noFill/>
        </p:spPr>
        <p:txBody>
          <a:bodyPr wrap="square">
            <a:spAutoFit/>
          </a:bodyPr>
          <a:lstStyle/>
          <a:p>
            <a:pPr algn="just"/>
            <a:r>
              <a:rPr lang="de-DE" dirty="0">
                <a:latin typeface="Arial" panose="020B0604020202020204" pitchFamily="34" charset="0"/>
                <a:cs typeface="Arial" panose="020B0604020202020204" pitchFamily="34" charset="0"/>
              </a:rPr>
              <a:t>Als </a:t>
            </a:r>
            <a:r>
              <a:rPr lang="de-DE" dirty="0">
                <a:latin typeface="Arial" panose="020B0604020202020204" pitchFamily="34" charset="0"/>
                <a:cs typeface="Arial" panose="020B0604020202020204" pitchFamily="34" charset="0"/>
                <a:hlinkClick r:id="rId2"/>
              </a:rPr>
              <a:t>Fangschuss</a:t>
            </a:r>
            <a:r>
              <a:rPr lang="de-DE" dirty="0">
                <a:latin typeface="Arial" panose="020B0604020202020204" pitchFamily="34" charset="0"/>
                <a:cs typeface="Arial" panose="020B0604020202020204" pitchFamily="34" charset="0"/>
              </a:rPr>
              <a:t> wird (…) derjenige Schuss bezeichnet, welcher abgegeben wird, um </a:t>
            </a:r>
            <a:r>
              <a:rPr lang="de-DE" u="sng" dirty="0">
                <a:latin typeface="Arial" panose="020B0604020202020204" pitchFamily="34" charset="0"/>
                <a:cs typeface="Arial" panose="020B0604020202020204" pitchFamily="34" charset="0"/>
              </a:rPr>
              <a:t>schwer verletztes oder nicht unmittelbar tödlich getroffenes Wild zu erlegen</a:t>
            </a:r>
            <a:r>
              <a:rPr lang="de-DE" dirty="0">
                <a:latin typeface="Arial" panose="020B0604020202020204" pitchFamily="34" charset="0"/>
                <a:cs typeface="Arial" panose="020B0604020202020204" pitchFamily="34" charset="0"/>
              </a:rPr>
              <a:t>. Der Fangschuss steht oft am Ende einer Nachsuche oder nach einem Verkehrsunfall, bei dem Wild verletzt wurde und deshalb von seinem Leid erlöst werden muss. (…)</a:t>
            </a:r>
          </a:p>
        </p:txBody>
      </p:sp>
      <p:sp>
        <p:nvSpPr>
          <p:cNvPr id="15" name="Textplatzhalter 6">
            <a:extLst>
              <a:ext uri="{FF2B5EF4-FFF2-40B4-BE49-F238E27FC236}">
                <a16:creationId xmlns:a16="http://schemas.microsoft.com/office/drawing/2014/main" id="{F456E6C1-F132-1BEF-DE1E-7E9CD3ACA2E4}"/>
              </a:ext>
            </a:extLst>
          </p:cNvPr>
          <p:cNvSpPr txBox="1">
            <a:spLocks/>
          </p:cNvSpPr>
          <p:nvPr/>
        </p:nvSpPr>
        <p:spPr bwMode="gray">
          <a:xfrm>
            <a:off x="578464" y="3784660"/>
            <a:ext cx="11037839" cy="830997"/>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b="1" dirty="0">
                <a:solidFill>
                  <a:srgbClr val="006600"/>
                </a:solidFill>
                <a:effectLst/>
                <a:latin typeface="Arial" panose="020B0604020202020204" pitchFamily="34" charset="0"/>
                <a:ea typeface="SimSun" panose="02010600030101010101" pitchFamily="2" charset="-122"/>
              </a:rPr>
              <a:t>§ 22a</a:t>
            </a:r>
            <a:r>
              <a:rPr lang="de-DE" b="1" dirty="0">
                <a:solidFill>
                  <a:srgbClr val="006600"/>
                </a:solidFill>
                <a:latin typeface="Arial" panose="020B0604020202020204" pitchFamily="34" charset="0"/>
                <a:ea typeface="SimSun" panose="02010600030101010101" pitchFamily="2" charset="-122"/>
              </a:rPr>
              <a:t> Abs. 1 BJgdG</a:t>
            </a:r>
            <a:r>
              <a:rPr lang="de-DE" sz="1800" b="1" dirty="0">
                <a:solidFill>
                  <a:srgbClr val="006600"/>
                </a:solidFill>
                <a:effectLst/>
                <a:latin typeface="Arial" panose="020B0604020202020204" pitchFamily="34" charset="0"/>
                <a:ea typeface="SimSun" panose="02010600030101010101" pitchFamily="2" charset="-122"/>
              </a:rPr>
              <a:t>: </a:t>
            </a:r>
            <a:r>
              <a:rPr lang="de-DE" sz="1800" dirty="0">
                <a:effectLst/>
                <a:latin typeface="Arial" panose="020B0604020202020204" pitchFamily="34" charset="0"/>
                <a:ea typeface="SimSun" panose="02010600030101010101" pitchFamily="2" charset="-122"/>
              </a:rPr>
              <a:t>Um krankgeschossenes Wild vor vermeidbaren Schmerzen oder Leiden zu bewahren, ist dieses unverzüglich zu erlegen; das gleiche gilt für schwerkrankes Wild, es sei denn, dass es genügt und möglich ist, es zu fangen und zu versorgen.</a:t>
            </a:r>
          </a:p>
        </p:txBody>
      </p:sp>
      <p:sp>
        <p:nvSpPr>
          <p:cNvPr id="5" name="Textfeld 4">
            <a:extLst>
              <a:ext uri="{FF2B5EF4-FFF2-40B4-BE49-F238E27FC236}">
                <a16:creationId xmlns:a16="http://schemas.microsoft.com/office/drawing/2014/main" id="{F1A5DA66-6AFA-48DE-0EDC-381AE0002B28}"/>
              </a:ext>
            </a:extLst>
          </p:cNvPr>
          <p:cNvSpPr txBox="1"/>
          <p:nvPr/>
        </p:nvSpPr>
        <p:spPr>
          <a:xfrm>
            <a:off x="565240" y="559153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8" name="Bild 1" descr="Ein Bild, das Text, Logo, Symbol, Grafiken enthält.&#10;&#10;KI-generierte Inhalte können fehlerhaft sein.">
            <a:extLst>
              <a:ext uri="{FF2B5EF4-FFF2-40B4-BE49-F238E27FC236}">
                <a16:creationId xmlns:a16="http://schemas.microsoft.com/office/drawing/2014/main" id="{A8118C43-B4A9-0F38-E870-33DD3A5E094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823155" y="5844095"/>
            <a:ext cx="899795" cy="899795"/>
          </a:xfrm>
          <a:prstGeom prst="rect">
            <a:avLst/>
          </a:prstGeom>
          <a:noFill/>
          <a:ln>
            <a:noFill/>
          </a:ln>
        </p:spPr>
      </p:pic>
    </p:spTree>
    <p:extLst>
      <p:ext uri="{BB962C8B-B14F-4D97-AF65-F5344CB8AC3E}">
        <p14:creationId xmlns:p14="http://schemas.microsoft.com/office/powerpoint/2010/main" val="339723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8B705-90ED-E9E5-E9E4-2FE1B8028533}"/>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D4C67A3A-7983-850E-1AD3-4B35271DCBE2}"/>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25718417-8E49-17DE-93A6-17B0D8FA24BD}"/>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29</a:t>
            </a:fld>
            <a:endParaRPr lang="de-DE" dirty="0"/>
          </a:p>
        </p:txBody>
      </p:sp>
      <p:sp>
        <p:nvSpPr>
          <p:cNvPr id="7" name="Titel 1">
            <a:extLst>
              <a:ext uri="{FF2B5EF4-FFF2-40B4-BE49-F238E27FC236}">
                <a16:creationId xmlns:a16="http://schemas.microsoft.com/office/drawing/2014/main" id="{C40F725C-4FE5-EDDC-77BC-2AB07AFD7C81}"/>
              </a:ext>
            </a:extLst>
          </p:cNvPr>
          <p:cNvSpPr txBox="1">
            <a:spLocks/>
          </p:cNvSpPr>
          <p:nvPr/>
        </p:nvSpPr>
        <p:spPr>
          <a:xfrm>
            <a:off x="565240" y="374234"/>
            <a:ext cx="7051182"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Anwendungsbereiche Kurzwaffe</a:t>
            </a:r>
          </a:p>
        </p:txBody>
      </p:sp>
      <p:sp>
        <p:nvSpPr>
          <p:cNvPr id="13" name="Flussdiagramm: Verbinder 12">
            <a:extLst>
              <a:ext uri="{FF2B5EF4-FFF2-40B4-BE49-F238E27FC236}">
                <a16:creationId xmlns:a16="http://schemas.microsoft.com/office/drawing/2014/main" id="{D25AC325-DB8E-5DB7-EE1F-8BBF901F2E47}"/>
              </a:ext>
            </a:extLst>
          </p:cNvPr>
          <p:cNvSpPr/>
          <p:nvPr/>
        </p:nvSpPr>
        <p:spPr>
          <a:xfrm>
            <a:off x="563856" y="1264109"/>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14" name="Textplatzhalter 6">
            <a:extLst>
              <a:ext uri="{FF2B5EF4-FFF2-40B4-BE49-F238E27FC236}">
                <a16:creationId xmlns:a16="http://schemas.microsoft.com/office/drawing/2014/main" id="{F974A710-5F43-1DB9-035A-6FDE0F65C55C}"/>
              </a:ext>
            </a:extLst>
          </p:cNvPr>
          <p:cNvSpPr txBox="1">
            <a:spLocks/>
          </p:cNvSpPr>
          <p:nvPr/>
        </p:nvSpPr>
        <p:spPr bwMode="gray">
          <a:xfrm>
            <a:off x="1449904" y="1377094"/>
            <a:ext cx="6166518"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Fangschuss</a:t>
            </a:r>
            <a:endParaRPr lang="de-DE" sz="1800" dirty="0">
              <a:effectLst/>
              <a:latin typeface="Arial" panose="020B0604020202020204" pitchFamily="34" charset="0"/>
              <a:ea typeface="SimSun" panose="02010600030101010101" pitchFamily="2" charset="-122"/>
            </a:endParaRPr>
          </a:p>
        </p:txBody>
      </p:sp>
      <p:sp>
        <p:nvSpPr>
          <p:cNvPr id="2" name="Textfeld 1">
            <a:extLst>
              <a:ext uri="{FF2B5EF4-FFF2-40B4-BE49-F238E27FC236}">
                <a16:creationId xmlns:a16="http://schemas.microsoft.com/office/drawing/2014/main" id="{15D4FB16-0271-18E2-4A6E-F60E75B7F76D}"/>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grpSp>
        <p:nvGrpSpPr>
          <p:cNvPr id="15" name="Gruppieren 14">
            <a:extLst>
              <a:ext uri="{FF2B5EF4-FFF2-40B4-BE49-F238E27FC236}">
                <a16:creationId xmlns:a16="http://schemas.microsoft.com/office/drawing/2014/main" id="{2E3AFD93-B14B-971E-D1CA-C2485B3BED87}"/>
              </a:ext>
            </a:extLst>
          </p:cNvPr>
          <p:cNvGrpSpPr/>
          <p:nvPr/>
        </p:nvGrpSpPr>
        <p:grpSpPr>
          <a:xfrm>
            <a:off x="829945" y="2227295"/>
            <a:ext cx="2419350" cy="1885950"/>
            <a:chOff x="0" y="0"/>
            <a:chExt cx="2419350" cy="1885950"/>
          </a:xfrm>
        </p:grpSpPr>
        <p:grpSp>
          <p:nvGrpSpPr>
            <p:cNvPr id="29" name="Gruppieren 28">
              <a:extLst>
                <a:ext uri="{FF2B5EF4-FFF2-40B4-BE49-F238E27FC236}">
                  <a16:creationId xmlns:a16="http://schemas.microsoft.com/office/drawing/2014/main" id="{F6F6A911-8169-228D-0B50-7C89FC9080CB}"/>
                </a:ext>
              </a:extLst>
            </p:cNvPr>
            <p:cNvGrpSpPr/>
            <p:nvPr/>
          </p:nvGrpSpPr>
          <p:grpSpPr>
            <a:xfrm>
              <a:off x="0" y="0"/>
              <a:ext cx="2419350" cy="1885950"/>
              <a:chOff x="0" y="0"/>
              <a:chExt cx="2419350" cy="1885950"/>
            </a:xfrm>
          </p:grpSpPr>
          <p:pic>
            <p:nvPicPr>
              <p:cNvPr id="32" name="Bild 1" descr="Ein Bild, das Entwurf, Zeichnung, Lineart, Clipart enthält.&#10;&#10;Automatisch generierte Beschreibung">
                <a:extLst>
                  <a:ext uri="{FF2B5EF4-FFF2-40B4-BE49-F238E27FC236}">
                    <a16:creationId xmlns:a16="http://schemas.microsoft.com/office/drawing/2014/main" id="{6433C4EE-2DE2-DBF3-DB44-8F309E1D30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19350" cy="1885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3" name="Textfeld 2">
                <a:extLst>
                  <a:ext uri="{FF2B5EF4-FFF2-40B4-BE49-F238E27FC236}">
                    <a16:creationId xmlns:a16="http://schemas.microsoft.com/office/drawing/2014/main" id="{19C95751-6DF2-94A7-F179-BCA38A8FE136}"/>
                  </a:ext>
                </a:extLst>
              </p:cNvPr>
              <p:cNvSpPr txBox="1">
                <a:spLocks noChangeArrowheads="1"/>
              </p:cNvSpPr>
              <p:nvPr/>
            </p:nvSpPr>
            <p:spPr bwMode="auto">
              <a:xfrm>
                <a:off x="69850" y="1593850"/>
                <a:ext cx="901700" cy="179070"/>
              </a:xfrm>
              <a:prstGeom prst="rect">
                <a:avLst/>
              </a:prstGeom>
              <a:solidFill>
                <a:srgbClr val="FFFFFF"/>
              </a:solidFill>
              <a:ln w="0">
                <a:solidFill>
                  <a:srgbClr val="000000"/>
                </a:solid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600" b="0" i="0" u="none" strike="noStrike" kern="0" cap="none" spc="0" normalizeH="0" baseline="0" noProof="0" dirty="0">
                    <a:ln>
                      <a:noFill/>
                    </a:ln>
                    <a:solidFill>
                      <a:sysClr val="windowText" lastClr="000000"/>
                    </a:solidFill>
                    <a:effectLst/>
                    <a:uLnTx/>
                    <a:uFillTx/>
                    <a:latin typeface="Arial" panose="020B0604020202020204" pitchFamily="34" charset="0"/>
                    <a:ea typeface="SimSun" panose="02010600030101010101" pitchFamily="2" charset="-122"/>
                    <a:cs typeface="Arial" panose="020B0604020202020204" pitchFamily="34" charset="0"/>
                  </a:rPr>
                  <a:t>Heintges E-Learning</a:t>
                </a:r>
                <a:endParaRPr kumimoji="0" lang="de-DE" sz="1100" b="0" i="0" u="none" strike="noStrike" kern="0" cap="none" spc="0" normalizeH="0" baseline="0" noProof="0" dirty="0">
                  <a:ln>
                    <a:noFill/>
                  </a:ln>
                  <a:solidFill>
                    <a:sysClr val="windowText" lastClr="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grpSp>
        <p:sp>
          <p:nvSpPr>
            <p:cNvPr id="30" name="Ellipse 29">
              <a:extLst>
                <a:ext uri="{FF2B5EF4-FFF2-40B4-BE49-F238E27FC236}">
                  <a16:creationId xmlns:a16="http://schemas.microsoft.com/office/drawing/2014/main" id="{213BC900-CBD1-D2A5-4424-21421C5A47B7}"/>
                </a:ext>
              </a:extLst>
            </p:cNvPr>
            <p:cNvSpPr>
              <a:spLocks noChangeAspect="1"/>
            </p:cNvSpPr>
            <p:nvPr/>
          </p:nvSpPr>
          <p:spPr>
            <a:xfrm>
              <a:off x="774700" y="412750"/>
              <a:ext cx="360000" cy="360000"/>
            </a:xfrm>
            <a:prstGeom prst="ellipse">
              <a:avLst/>
            </a:prstGeom>
            <a:solidFill>
              <a:srgbClr val="FFFF00">
                <a:alpha val="15000"/>
              </a:srgbClr>
            </a:solidFill>
            <a:ln w="12700" cap="flat" cmpd="sng" algn="ctr">
              <a:solidFill>
                <a:srgbClr val="FFFF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31" name="Ellipse 30">
              <a:extLst>
                <a:ext uri="{FF2B5EF4-FFF2-40B4-BE49-F238E27FC236}">
                  <a16:creationId xmlns:a16="http://schemas.microsoft.com/office/drawing/2014/main" id="{0670D528-BFAE-03CC-5005-3DB197F255D6}"/>
                </a:ext>
              </a:extLst>
            </p:cNvPr>
            <p:cNvSpPr>
              <a:spLocks noChangeAspect="1"/>
            </p:cNvSpPr>
            <p:nvPr/>
          </p:nvSpPr>
          <p:spPr>
            <a:xfrm>
              <a:off x="1809750" y="222250"/>
              <a:ext cx="504000" cy="504000"/>
            </a:xfrm>
            <a:prstGeom prst="ellipse">
              <a:avLst/>
            </a:prstGeom>
            <a:solidFill>
              <a:srgbClr val="FF0000">
                <a:alpha val="15000"/>
              </a:srgbClr>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grpSp>
      <p:graphicFrame>
        <p:nvGraphicFramePr>
          <p:cNvPr id="5" name="Tabelle 4">
            <a:extLst>
              <a:ext uri="{FF2B5EF4-FFF2-40B4-BE49-F238E27FC236}">
                <a16:creationId xmlns:a16="http://schemas.microsoft.com/office/drawing/2014/main" id="{A4F0DEA8-7FDE-3EEB-C053-5484912DCB17}"/>
              </a:ext>
            </a:extLst>
          </p:cNvPr>
          <p:cNvGraphicFramePr>
            <a:graphicFrameLocks noGrp="1"/>
          </p:cNvGraphicFramePr>
          <p:nvPr>
            <p:extLst>
              <p:ext uri="{D42A27DB-BD31-4B8C-83A1-F6EECF244321}">
                <p14:modId xmlns:p14="http://schemas.microsoft.com/office/powerpoint/2010/main" val="4246764011"/>
              </p:ext>
            </p:extLst>
          </p:nvPr>
        </p:nvGraphicFramePr>
        <p:xfrm>
          <a:off x="8198749" y="2443760"/>
          <a:ext cx="3661674" cy="1788299"/>
        </p:xfrm>
        <a:graphic>
          <a:graphicData uri="http://schemas.openxmlformats.org/drawingml/2006/table">
            <a:tbl>
              <a:tblPr firstRow="1" bandRow="1">
                <a:tableStyleId>{93296810-A885-4BE3-A3E7-6D5BEEA58F35}</a:tableStyleId>
              </a:tblPr>
              <a:tblGrid>
                <a:gridCol w="1827771">
                  <a:extLst>
                    <a:ext uri="{9D8B030D-6E8A-4147-A177-3AD203B41FA5}">
                      <a16:colId xmlns:a16="http://schemas.microsoft.com/office/drawing/2014/main" val="1763427178"/>
                    </a:ext>
                  </a:extLst>
                </a:gridCol>
                <a:gridCol w="1833903">
                  <a:extLst>
                    <a:ext uri="{9D8B030D-6E8A-4147-A177-3AD203B41FA5}">
                      <a16:colId xmlns:a16="http://schemas.microsoft.com/office/drawing/2014/main" val="535029511"/>
                    </a:ext>
                  </a:extLst>
                </a:gridCol>
              </a:tblGrid>
              <a:tr h="311438">
                <a:tc>
                  <a:txBody>
                    <a:bodyPr/>
                    <a:lstStyle/>
                    <a:p>
                      <a:r>
                        <a:rPr lang="de-DE" sz="2000" dirty="0">
                          <a:latin typeface="Arial" panose="020B0604020202020204" pitchFamily="34" charset="0"/>
                          <a:cs typeface="Arial" panose="020B0604020202020204" pitchFamily="34" charset="0"/>
                        </a:rPr>
                        <a:t>Pistolen</a:t>
                      </a:r>
                    </a:p>
                  </a:txBody>
                  <a:tcPr>
                    <a:solidFill>
                      <a:srgbClr val="800000"/>
                    </a:solidFill>
                  </a:tcPr>
                </a:tc>
                <a:tc>
                  <a:txBody>
                    <a:bodyPr/>
                    <a:lstStyle/>
                    <a:p>
                      <a:r>
                        <a:rPr lang="de-DE" sz="2000" dirty="0">
                          <a:latin typeface="Arial" panose="020B0604020202020204" pitchFamily="34" charset="0"/>
                          <a:cs typeface="Arial" panose="020B0604020202020204" pitchFamily="34" charset="0"/>
                        </a:rPr>
                        <a:t>Revolver</a:t>
                      </a:r>
                    </a:p>
                  </a:txBody>
                  <a:tcPr>
                    <a:solidFill>
                      <a:srgbClr val="800000"/>
                    </a:solidFill>
                  </a:tcPr>
                </a:tc>
                <a:extLst>
                  <a:ext uri="{0D108BD9-81ED-4DB2-BD59-A6C34878D82A}">
                    <a16:rowId xmlns:a16="http://schemas.microsoft.com/office/drawing/2014/main" val="2316750509"/>
                  </a:ext>
                </a:extLst>
              </a:tr>
              <a:tr h="382954">
                <a:tc>
                  <a:txBody>
                    <a:bodyPr/>
                    <a:lstStyle/>
                    <a:p>
                      <a:r>
                        <a:rPr lang="de-DE" sz="1600" dirty="0">
                          <a:latin typeface="Arial" panose="020B0604020202020204" pitchFamily="34" charset="0"/>
                          <a:cs typeface="Arial" panose="020B0604020202020204" pitchFamily="34" charset="0"/>
                        </a:rPr>
                        <a:t>9 mm x 19</a:t>
                      </a:r>
                    </a:p>
                  </a:txBody>
                  <a:tcPr/>
                </a:tc>
                <a:tc>
                  <a:txBody>
                    <a:bodyPr/>
                    <a:lstStyle/>
                    <a:p>
                      <a:r>
                        <a:rPr lang="de-DE" sz="1600" dirty="0">
                          <a:latin typeface="Arial" panose="020B0604020202020204" pitchFamily="34" charset="0"/>
                          <a:cs typeface="Arial" panose="020B0604020202020204" pitchFamily="34" charset="0"/>
                        </a:rPr>
                        <a:t>.357 Magnum</a:t>
                      </a:r>
                    </a:p>
                  </a:txBody>
                  <a:tcPr/>
                </a:tc>
                <a:extLst>
                  <a:ext uri="{0D108BD9-81ED-4DB2-BD59-A6C34878D82A}">
                    <a16:rowId xmlns:a16="http://schemas.microsoft.com/office/drawing/2014/main" val="476493796"/>
                  </a:ext>
                </a:extLst>
              </a:tr>
              <a:tr h="338545">
                <a:tc>
                  <a:txBody>
                    <a:bodyPr/>
                    <a:lstStyle/>
                    <a:p>
                      <a:r>
                        <a:rPr lang="de-DE" sz="1600" dirty="0">
                          <a:latin typeface="Arial" panose="020B0604020202020204" pitchFamily="34" charset="0"/>
                          <a:cs typeface="Arial" panose="020B0604020202020204" pitchFamily="34" charset="0"/>
                        </a:rPr>
                        <a:t>.40 S&amp;W</a:t>
                      </a:r>
                    </a:p>
                  </a:txBody>
                  <a:tcPr/>
                </a:tc>
                <a:tc>
                  <a:txBody>
                    <a:bodyPr/>
                    <a:lstStyle/>
                    <a:p>
                      <a:r>
                        <a:rPr lang="de-DE" sz="1600" dirty="0">
                          <a:latin typeface="Arial" panose="020B0604020202020204" pitchFamily="34" charset="0"/>
                          <a:cs typeface="Arial" panose="020B0604020202020204" pitchFamily="34" charset="0"/>
                        </a:rPr>
                        <a:t>.41 Magnum</a:t>
                      </a:r>
                    </a:p>
                  </a:txBody>
                  <a:tcPr/>
                </a:tc>
                <a:extLst>
                  <a:ext uri="{0D108BD9-81ED-4DB2-BD59-A6C34878D82A}">
                    <a16:rowId xmlns:a16="http://schemas.microsoft.com/office/drawing/2014/main" val="1515409398"/>
                  </a:ext>
                </a:extLst>
              </a:tr>
              <a:tr h="329682">
                <a:tc>
                  <a:txBody>
                    <a:bodyPr/>
                    <a:lstStyle/>
                    <a:p>
                      <a:r>
                        <a:rPr lang="de-DE" sz="1600" dirty="0">
                          <a:latin typeface="Arial" panose="020B0604020202020204" pitchFamily="34" charset="0"/>
                          <a:cs typeface="Arial" panose="020B0604020202020204" pitchFamily="34" charset="0"/>
                        </a:rPr>
                        <a:t>.45 ACP</a:t>
                      </a:r>
                    </a:p>
                  </a:txBody>
                  <a:tcPr/>
                </a:tc>
                <a:tc>
                  <a:txBody>
                    <a:bodyPr/>
                    <a:lstStyle/>
                    <a:p>
                      <a:r>
                        <a:rPr lang="de-DE" sz="1600" dirty="0">
                          <a:latin typeface="Arial" panose="020B0604020202020204" pitchFamily="34" charset="0"/>
                          <a:cs typeface="Arial" panose="020B0604020202020204" pitchFamily="34" charset="0"/>
                        </a:rPr>
                        <a:t>.44 Magnum</a:t>
                      </a:r>
                    </a:p>
                  </a:txBody>
                  <a:tcPr/>
                </a:tc>
                <a:extLst>
                  <a:ext uri="{0D108BD9-81ED-4DB2-BD59-A6C34878D82A}">
                    <a16:rowId xmlns:a16="http://schemas.microsoft.com/office/drawing/2014/main" val="1989297862"/>
                  </a:ext>
                </a:extLst>
              </a:tr>
              <a:tr h="329682">
                <a:tc>
                  <a:txBody>
                    <a:bodyPr/>
                    <a:lstStyle/>
                    <a:p>
                      <a:endParaRPr lang="de-DE" sz="1600" dirty="0">
                        <a:latin typeface="Arial" panose="020B0604020202020204" pitchFamily="34" charset="0"/>
                        <a:cs typeface="Arial" panose="020B0604020202020204" pitchFamily="34" charset="0"/>
                      </a:endParaRPr>
                    </a:p>
                  </a:txBody>
                  <a:tcPr/>
                </a:tc>
                <a:tc>
                  <a:txBody>
                    <a:bodyPr/>
                    <a:lstStyle/>
                    <a:p>
                      <a:r>
                        <a:rPr lang="de-DE" sz="1600" dirty="0">
                          <a:latin typeface="Arial" panose="020B0604020202020204" pitchFamily="34" charset="0"/>
                          <a:cs typeface="Arial" panose="020B0604020202020204" pitchFamily="34" charset="0"/>
                        </a:rPr>
                        <a:t>.38 Special</a:t>
                      </a:r>
                    </a:p>
                  </a:txBody>
                  <a:tcPr/>
                </a:tc>
                <a:extLst>
                  <a:ext uri="{0D108BD9-81ED-4DB2-BD59-A6C34878D82A}">
                    <a16:rowId xmlns:a16="http://schemas.microsoft.com/office/drawing/2014/main" val="1876484850"/>
                  </a:ext>
                </a:extLst>
              </a:tr>
            </a:tbl>
          </a:graphicData>
        </a:graphic>
      </p:graphicFrame>
      <p:grpSp>
        <p:nvGrpSpPr>
          <p:cNvPr id="6" name="Gruppieren 5">
            <a:extLst>
              <a:ext uri="{FF2B5EF4-FFF2-40B4-BE49-F238E27FC236}">
                <a16:creationId xmlns:a16="http://schemas.microsoft.com/office/drawing/2014/main" id="{B4F27E18-BA3C-6CCB-A945-D044621595D0}"/>
              </a:ext>
            </a:extLst>
          </p:cNvPr>
          <p:cNvGrpSpPr/>
          <p:nvPr/>
        </p:nvGrpSpPr>
        <p:grpSpPr>
          <a:xfrm>
            <a:off x="3628597" y="1654093"/>
            <a:ext cx="2123440" cy="2832100"/>
            <a:chOff x="0" y="0"/>
            <a:chExt cx="2123440" cy="2832100"/>
          </a:xfrm>
        </p:grpSpPr>
        <p:grpSp>
          <p:nvGrpSpPr>
            <p:cNvPr id="40" name="Gruppieren 39">
              <a:extLst>
                <a:ext uri="{FF2B5EF4-FFF2-40B4-BE49-F238E27FC236}">
                  <a16:creationId xmlns:a16="http://schemas.microsoft.com/office/drawing/2014/main" id="{0D286427-1575-0752-AB23-ED3E831CACCC}"/>
                </a:ext>
              </a:extLst>
            </p:cNvPr>
            <p:cNvGrpSpPr/>
            <p:nvPr/>
          </p:nvGrpSpPr>
          <p:grpSpPr>
            <a:xfrm>
              <a:off x="0" y="0"/>
              <a:ext cx="2123440" cy="2832100"/>
              <a:chOff x="0" y="0"/>
              <a:chExt cx="2123440" cy="2832100"/>
            </a:xfrm>
          </p:grpSpPr>
          <p:pic>
            <p:nvPicPr>
              <p:cNvPr id="46" name="Bild 3" descr="Ein Bild, das draußen, Himmel, Gelände, Natur enthält.&#10;&#10;Automatisch generierte Beschreibung">
                <a:extLst>
                  <a:ext uri="{FF2B5EF4-FFF2-40B4-BE49-F238E27FC236}">
                    <a16:creationId xmlns:a16="http://schemas.microsoft.com/office/drawing/2014/main" id="{2B8DCEA7-4B53-180B-702C-BF6C3EE000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23440" cy="2832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7" name="Ellipse 46">
                <a:extLst>
                  <a:ext uri="{FF2B5EF4-FFF2-40B4-BE49-F238E27FC236}">
                    <a16:creationId xmlns:a16="http://schemas.microsoft.com/office/drawing/2014/main" id="{328FFBD2-6990-C79B-8719-7131A706572C}"/>
                  </a:ext>
                </a:extLst>
              </p:cNvPr>
              <p:cNvSpPr>
                <a:spLocks noChangeAspect="1"/>
              </p:cNvSpPr>
              <p:nvPr/>
            </p:nvSpPr>
            <p:spPr>
              <a:xfrm>
                <a:off x="742950" y="1778000"/>
                <a:ext cx="792000" cy="792000"/>
              </a:xfrm>
              <a:prstGeom prst="ellipse">
                <a:avLst/>
              </a:prstGeom>
              <a:solidFill>
                <a:srgbClr val="FF0000">
                  <a:alpha val="15000"/>
                </a:srgbClr>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cxnSp>
            <p:nvCxnSpPr>
              <p:cNvPr id="48" name="Gerader Verbinder 47">
                <a:extLst>
                  <a:ext uri="{FF2B5EF4-FFF2-40B4-BE49-F238E27FC236}">
                    <a16:creationId xmlns:a16="http://schemas.microsoft.com/office/drawing/2014/main" id="{BBFEEA31-2570-555E-917B-B35BBD285756}"/>
                  </a:ext>
                </a:extLst>
              </p:cNvPr>
              <p:cNvCxnSpPr/>
              <p:nvPr/>
            </p:nvCxnSpPr>
            <p:spPr>
              <a:xfrm flipV="1">
                <a:off x="615950" y="1809750"/>
                <a:ext cx="1047750" cy="728345"/>
              </a:xfrm>
              <a:prstGeom prst="line">
                <a:avLst/>
              </a:prstGeom>
              <a:noFill/>
              <a:ln w="38100" cap="flat" cmpd="sng" algn="ctr">
                <a:solidFill>
                  <a:srgbClr val="FF0000">
                    <a:alpha val="35000"/>
                  </a:srgbClr>
                </a:solidFill>
                <a:prstDash val="solid"/>
                <a:miter lim="800000"/>
              </a:ln>
              <a:effectLst/>
            </p:spPr>
          </p:cxnSp>
          <p:cxnSp>
            <p:nvCxnSpPr>
              <p:cNvPr id="49" name="Gerader Verbinder 48">
                <a:extLst>
                  <a:ext uri="{FF2B5EF4-FFF2-40B4-BE49-F238E27FC236}">
                    <a16:creationId xmlns:a16="http://schemas.microsoft.com/office/drawing/2014/main" id="{61B0931C-98A7-5CC8-EC7F-93442E39EF1D}"/>
                  </a:ext>
                </a:extLst>
              </p:cNvPr>
              <p:cNvCxnSpPr/>
              <p:nvPr/>
            </p:nvCxnSpPr>
            <p:spPr>
              <a:xfrm>
                <a:off x="615950" y="1809750"/>
                <a:ext cx="1085850" cy="728345"/>
              </a:xfrm>
              <a:prstGeom prst="line">
                <a:avLst/>
              </a:prstGeom>
              <a:noFill/>
              <a:ln w="38100" cap="flat" cmpd="sng" algn="ctr">
                <a:solidFill>
                  <a:srgbClr val="FF0000">
                    <a:alpha val="35000"/>
                  </a:srgbClr>
                </a:solidFill>
                <a:prstDash val="solid"/>
                <a:miter lim="800000"/>
              </a:ln>
              <a:effectLst/>
            </p:spPr>
          </p:cxnSp>
          <p:sp>
            <p:nvSpPr>
              <p:cNvPr id="50" name="Pfeil: nach links und oben 49">
                <a:extLst>
                  <a:ext uri="{FF2B5EF4-FFF2-40B4-BE49-F238E27FC236}">
                    <a16:creationId xmlns:a16="http://schemas.microsoft.com/office/drawing/2014/main" id="{C3D12472-F7F9-0D8F-34A1-83332B705A3E}"/>
                  </a:ext>
                </a:extLst>
              </p:cNvPr>
              <p:cNvSpPr/>
              <p:nvPr/>
            </p:nvSpPr>
            <p:spPr>
              <a:xfrm rot="13699858">
                <a:off x="609703" y="617894"/>
                <a:ext cx="816350" cy="1104574"/>
              </a:xfrm>
              <a:prstGeom prst="leftUpArrow">
                <a:avLst>
                  <a:gd name="adj1" fmla="val 14114"/>
                  <a:gd name="adj2" fmla="val 16789"/>
                  <a:gd name="adj3" fmla="val 35471"/>
                </a:avLst>
              </a:prstGeom>
              <a:solidFill>
                <a:srgbClr val="00B050"/>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41" name="Ellipse 40">
              <a:extLst>
                <a:ext uri="{FF2B5EF4-FFF2-40B4-BE49-F238E27FC236}">
                  <a16:creationId xmlns:a16="http://schemas.microsoft.com/office/drawing/2014/main" id="{1F408E6F-5E59-C01F-55AB-6923E11CE791}"/>
                </a:ext>
              </a:extLst>
            </p:cNvPr>
            <p:cNvSpPr>
              <a:spLocks/>
            </p:cNvSpPr>
            <p:nvPr/>
          </p:nvSpPr>
          <p:spPr>
            <a:xfrm>
              <a:off x="7951" y="978010"/>
              <a:ext cx="658800" cy="658800"/>
            </a:xfrm>
            <a:prstGeom prst="ellipse">
              <a:avLst/>
            </a:prstGeom>
            <a:solidFill>
              <a:srgbClr val="00B050">
                <a:alpha val="15000"/>
              </a:srgbClr>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42" name="Halber Rahmen 41">
              <a:extLst>
                <a:ext uri="{FF2B5EF4-FFF2-40B4-BE49-F238E27FC236}">
                  <a16:creationId xmlns:a16="http://schemas.microsoft.com/office/drawing/2014/main" id="{8B696ADB-0266-2D8B-6BA5-15A25077C0B5}"/>
                </a:ext>
              </a:extLst>
            </p:cNvPr>
            <p:cNvSpPr>
              <a:spLocks noChangeAspect="1"/>
            </p:cNvSpPr>
            <p:nvPr/>
          </p:nvSpPr>
          <p:spPr>
            <a:xfrm rot="13470449">
              <a:off x="185861" y="1129085"/>
              <a:ext cx="216000" cy="330480"/>
            </a:xfrm>
            <a:prstGeom prst="halfFrame">
              <a:avLst>
                <a:gd name="adj1" fmla="val 19494"/>
                <a:gd name="adj2" fmla="val 33333"/>
              </a:avLst>
            </a:prstGeom>
            <a:solidFill>
              <a:srgbClr val="92D050"/>
            </a:solidFill>
            <a:ln w="127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grpSp>
          <p:nvGrpSpPr>
            <p:cNvPr id="43" name="Gruppieren 42">
              <a:extLst>
                <a:ext uri="{FF2B5EF4-FFF2-40B4-BE49-F238E27FC236}">
                  <a16:creationId xmlns:a16="http://schemas.microsoft.com/office/drawing/2014/main" id="{15E09E99-E18E-ED73-E990-428A3335BE27}"/>
                </a:ext>
              </a:extLst>
            </p:cNvPr>
            <p:cNvGrpSpPr/>
            <p:nvPr/>
          </p:nvGrpSpPr>
          <p:grpSpPr>
            <a:xfrm>
              <a:off x="1463040" y="978010"/>
              <a:ext cx="658800" cy="658800"/>
              <a:chOff x="0" y="0"/>
              <a:chExt cx="658800" cy="658800"/>
            </a:xfrm>
          </p:grpSpPr>
          <p:sp>
            <p:nvSpPr>
              <p:cNvPr id="44" name="Ellipse 43">
                <a:extLst>
                  <a:ext uri="{FF2B5EF4-FFF2-40B4-BE49-F238E27FC236}">
                    <a16:creationId xmlns:a16="http://schemas.microsoft.com/office/drawing/2014/main" id="{4A6CD634-BBFA-67F0-A347-F98F56ADBA37}"/>
                  </a:ext>
                </a:extLst>
              </p:cNvPr>
              <p:cNvSpPr>
                <a:spLocks/>
              </p:cNvSpPr>
              <p:nvPr/>
            </p:nvSpPr>
            <p:spPr>
              <a:xfrm>
                <a:off x="0" y="0"/>
                <a:ext cx="658800" cy="658800"/>
              </a:xfrm>
              <a:prstGeom prst="ellipse">
                <a:avLst/>
              </a:prstGeom>
              <a:solidFill>
                <a:srgbClr val="00B050">
                  <a:alpha val="15000"/>
                </a:srgbClr>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45" name="Halber Rahmen 44">
                <a:extLst>
                  <a:ext uri="{FF2B5EF4-FFF2-40B4-BE49-F238E27FC236}">
                    <a16:creationId xmlns:a16="http://schemas.microsoft.com/office/drawing/2014/main" id="{228D80BE-D542-EF6E-2BD0-9A460599F5A8}"/>
                  </a:ext>
                </a:extLst>
              </p:cNvPr>
              <p:cNvSpPr>
                <a:spLocks noChangeAspect="1"/>
              </p:cNvSpPr>
              <p:nvPr/>
            </p:nvSpPr>
            <p:spPr>
              <a:xfrm rot="13470449">
                <a:off x="217667" y="151075"/>
                <a:ext cx="216000" cy="330480"/>
              </a:xfrm>
              <a:prstGeom prst="halfFrame">
                <a:avLst>
                  <a:gd name="adj1" fmla="val 19494"/>
                  <a:gd name="adj2" fmla="val 33333"/>
                </a:avLst>
              </a:prstGeom>
              <a:solidFill>
                <a:srgbClr val="92D050"/>
              </a:solidFill>
              <a:ln w="127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grpSp>
      </p:grpSp>
      <p:grpSp>
        <p:nvGrpSpPr>
          <p:cNvPr id="8" name="Gruppieren 7">
            <a:extLst>
              <a:ext uri="{FF2B5EF4-FFF2-40B4-BE49-F238E27FC236}">
                <a16:creationId xmlns:a16="http://schemas.microsoft.com/office/drawing/2014/main" id="{EF3CFE3F-E838-1066-0BF0-4DBD81E5CE1D}"/>
              </a:ext>
            </a:extLst>
          </p:cNvPr>
          <p:cNvGrpSpPr/>
          <p:nvPr/>
        </p:nvGrpSpPr>
        <p:grpSpPr>
          <a:xfrm>
            <a:off x="5896737" y="1654093"/>
            <a:ext cx="2123440" cy="2831465"/>
            <a:chOff x="0" y="0"/>
            <a:chExt cx="2123440" cy="2831465"/>
          </a:xfrm>
        </p:grpSpPr>
        <p:grpSp>
          <p:nvGrpSpPr>
            <p:cNvPr id="11" name="Gruppieren 10">
              <a:extLst>
                <a:ext uri="{FF2B5EF4-FFF2-40B4-BE49-F238E27FC236}">
                  <a16:creationId xmlns:a16="http://schemas.microsoft.com/office/drawing/2014/main" id="{8E3085D2-AEF7-D72E-0FC5-C73F53FE4FD0}"/>
                </a:ext>
              </a:extLst>
            </p:cNvPr>
            <p:cNvGrpSpPr/>
            <p:nvPr/>
          </p:nvGrpSpPr>
          <p:grpSpPr>
            <a:xfrm>
              <a:off x="0" y="0"/>
              <a:ext cx="2123440" cy="2831465"/>
              <a:chOff x="0" y="0"/>
              <a:chExt cx="2123440" cy="2831465"/>
            </a:xfrm>
          </p:grpSpPr>
          <p:pic>
            <p:nvPicPr>
              <p:cNvPr id="35" name="Bild 4" descr="Ein Bild, das draußen, Himmel, Gelände, Natur enthält.&#10;&#10;Automatisch generierte Beschreibung">
                <a:extLst>
                  <a:ext uri="{FF2B5EF4-FFF2-40B4-BE49-F238E27FC236}">
                    <a16:creationId xmlns:a16="http://schemas.microsoft.com/office/drawing/2014/main" id="{784F0318-B048-2F66-62E6-41FC919AF0D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123440" cy="28314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6" name="Ellipse 35">
                <a:extLst>
                  <a:ext uri="{FF2B5EF4-FFF2-40B4-BE49-F238E27FC236}">
                    <a16:creationId xmlns:a16="http://schemas.microsoft.com/office/drawing/2014/main" id="{0BE61542-0DB1-4146-46FF-DABACF47DBF1}"/>
                  </a:ext>
                </a:extLst>
              </p:cNvPr>
              <p:cNvSpPr>
                <a:spLocks noChangeAspect="1"/>
              </p:cNvSpPr>
              <p:nvPr/>
            </p:nvSpPr>
            <p:spPr>
              <a:xfrm>
                <a:off x="685800" y="1905000"/>
                <a:ext cx="792000" cy="792000"/>
              </a:xfrm>
              <a:prstGeom prst="ellipse">
                <a:avLst/>
              </a:prstGeom>
              <a:solidFill>
                <a:srgbClr val="FF0000">
                  <a:alpha val="15000"/>
                </a:srgbClr>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cxnSp>
            <p:nvCxnSpPr>
              <p:cNvPr id="37" name="Gerader Verbinder 36">
                <a:extLst>
                  <a:ext uri="{FF2B5EF4-FFF2-40B4-BE49-F238E27FC236}">
                    <a16:creationId xmlns:a16="http://schemas.microsoft.com/office/drawing/2014/main" id="{3F68EB79-E312-8D5F-4A8D-927FDC56AFBF}"/>
                  </a:ext>
                </a:extLst>
              </p:cNvPr>
              <p:cNvCxnSpPr/>
              <p:nvPr/>
            </p:nvCxnSpPr>
            <p:spPr>
              <a:xfrm flipV="1">
                <a:off x="558800" y="1936750"/>
                <a:ext cx="1047750" cy="728345"/>
              </a:xfrm>
              <a:prstGeom prst="line">
                <a:avLst/>
              </a:prstGeom>
              <a:noFill/>
              <a:ln w="38100" cap="flat" cmpd="sng" algn="ctr">
                <a:solidFill>
                  <a:srgbClr val="FF0000">
                    <a:alpha val="35000"/>
                  </a:srgbClr>
                </a:solidFill>
                <a:prstDash val="solid"/>
                <a:miter lim="800000"/>
              </a:ln>
              <a:effectLst/>
            </p:spPr>
          </p:cxnSp>
          <p:cxnSp>
            <p:nvCxnSpPr>
              <p:cNvPr id="38" name="Gerader Verbinder 37">
                <a:extLst>
                  <a:ext uri="{FF2B5EF4-FFF2-40B4-BE49-F238E27FC236}">
                    <a16:creationId xmlns:a16="http://schemas.microsoft.com/office/drawing/2014/main" id="{1F0E4148-9DF5-5616-5C45-8511ECF907CA}"/>
                  </a:ext>
                </a:extLst>
              </p:cNvPr>
              <p:cNvCxnSpPr/>
              <p:nvPr/>
            </p:nvCxnSpPr>
            <p:spPr>
              <a:xfrm>
                <a:off x="558800" y="1936750"/>
                <a:ext cx="1085850" cy="728345"/>
              </a:xfrm>
              <a:prstGeom prst="line">
                <a:avLst/>
              </a:prstGeom>
              <a:noFill/>
              <a:ln w="38100" cap="flat" cmpd="sng" algn="ctr">
                <a:solidFill>
                  <a:srgbClr val="FF0000">
                    <a:alpha val="35000"/>
                  </a:srgbClr>
                </a:solidFill>
                <a:prstDash val="solid"/>
                <a:miter lim="800000"/>
              </a:ln>
              <a:effectLst/>
            </p:spPr>
          </p:cxnSp>
          <p:cxnSp>
            <p:nvCxnSpPr>
              <p:cNvPr id="39" name="Gerade Verbindung mit Pfeil 38">
                <a:extLst>
                  <a:ext uri="{FF2B5EF4-FFF2-40B4-BE49-F238E27FC236}">
                    <a16:creationId xmlns:a16="http://schemas.microsoft.com/office/drawing/2014/main" id="{DE59CAE8-2C48-70CD-393C-94FE25B3F634}"/>
                  </a:ext>
                </a:extLst>
              </p:cNvPr>
              <p:cNvCxnSpPr/>
              <p:nvPr/>
            </p:nvCxnSpPr>
            <p:spPr>
              <a:xfrm>
                <a:off x="933450" y="628473"/>
                <a:ext cx="711200" cy="736600"/>
              </a:xfrm>
              <a:prstGeom prst="straightConnector1">
                <a:avLst/>
              </a:prstGeom>
              <a:noFill/>
              <a:ln w="111125" cap="flat" cmpd="sng" algn="ctr">
                <a:solidFill>
                  <a:srgbClr val="00B050"/>
                </a:solidFill>
                <a:prstDash val="solid"/>
                <a:miter lim="800000"/>
                <a:tailEnd type="triangle"/>
              </a:ln>
              <a:effectLst/>
            </p:spPr>
          </p:cxnSp>
        </p:grpSp>
        <p:sp>
          <p:nvSpPr>
            <p:cNvPr id="12" name="Ellipse 11">
              <a:extLst>
                <a:ext uri="{FF2B5EF4-FFF2-40B4-BE49-F238E27FC236}">
                  <a16:creationId xmlns:a16="http://schemas.microsoft.com/office/drawing/2014/main" id="{2FA7EBC6-28BE-75B1-F827-2634B6324FE3}"/>
                </a:ext>
              </a:extLst>
            </p:cNvPr>
            <p:cNvSpPr>
              <a:spLocks/>
            </p:cNvSpPr>
            <p:nvPr/>
          </p:nvSpPr>
          <p:spPr>
            <a:xfrm>
              <a:off x="1463040" y="1033669"/>
              <a:ext cx="658495" cy="658495"/>
            </a:xfrm>
            <a:prstGeom prst="ellipse">
              <a:avLst/>
            </a:prstGeom>
            <a:solidFill>
              <a:srgbClr val="00B050">
                <a:alpha val="15000"/>
              </a:srgbClr>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34" name="Halber Rahmen 33">
              <a:extLst>
                <a:ext uri="{FF2B5EF4-FFF2-40B4-BE49-F238E27FC236}">
                  <a16:creationId xmlns:a16="http://schemas.microsoft.com/office/drawing/2014/main" id="{42599DBE-9965-C779-23AB-79428145907E}"/>
                </a:ext>
              </a:extLst>
            </p:cNvPr>
            <p:cNvSpPr>
              <a:spLocks noChangeAspect="1"/>
            </p:cNvSpPr>
            <p:nvPr/>
          </p:nvSpPr>
          <p:spPr>
            <a:xfrm rot="13470449">
              <a:off x="1685676" y="1176793"/>
              <a:ext cx="215900" cy="330327"/>
            </a:xfrm>
            <a:prstGeom prst="halfFrame">
              <a:avLst>
                <a:gd name="adj1" fmla="val 19494"/>
                <a:gd name="adj2" fmla="val 33333"/>
              </a:avLst>
            </a:prstGeom>
            <a:solidFill>
              <a:srgbClr val="92D050"/>
            </a:solidFill>
            <a:ln w="127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grpSp>
      <p:cxnSp>
        <p:nvCxnSpPr>
          <p:cNvPr id="51" name="Gerader Verbinder 50">
            <a:extLst>
              <a:ext uri="{FF2B5EF4-FFF2-40B4-BE49-F238E27FC236}">
                <a16:creationId xmlns:a16="http://schemas.microsoft.com/office/drawing/2014/main" id="{129F1AEC-EE71-2993-5104-D7857ECCBD84}"/>
              </a:ext>
            </a:extLst>
          </p:cNvPr>
          <p:cNvCxnSpPr>
            <a:cxnSpLocks/>
          </p:cNvCxnSpPr>
          <p:nvPr/>
        </p:nvCxnSpPr>
        <p:spPr>
          <a:xfrm flipV="1">
            <a:off x="2639695" y="2503783"/>
            <a:ext cx="534798" cy="419149"/>
          </a:xfrm>
          <a:prstGeom prst="line">
            <a:avLst/>
          </a:prstGeom>
          <a:noFill/>
          <a:ln w="38100" cap="flat" cmpd="sng" algn="ctr">
            <a:solidFill>
              <a:srgbClr val="FF0000">
                <a:alpha val="35000"/>
              </a:srgbClr>
            </a:solidFill>
            <a:prstDash val="solid"/>
            <a:miter lim="800000"/>
          </a:ln>
          <a:effectLst/>
        </p:spPr>
      </p:cxnSp>
      <p:cxnSp>
        <p:nvCxnSpPr>
          <p:cNvPr id="52" name="Gerader Verbinder 51">
            <a:extLst>
              <a:ext uri="{FF2B5EF4-FFF2-40B4-BE49-F238E27FC236}">
                <a16:creationId xmlns:a16="http://schemas.microsoft.com/office/drawing/2014/main" id="{63250005-9083-EE4D-69DC-53F5DACE5F24}"/>
              </a:ext>
            </a:extLst>
          </p:cNvPr>
          <p:cNvCxnSpPr>
            <a:cxnSpLocks/>
          </p:cNvCxnSpPr>
          <p:nvPr/>
        </p:nvCxnSpPr>
        <p:spPr>
          <a:xfrm>
            <a:off x="2639695" y="2503783"/>
            <a:ext cx="518063" cy="422347"/>
          </a:xfrm>
          <a:prstGeom prst="line">
            <a:avLst/>
          </a:prstGeom>
          <a:noFill/>
          <a:ln w="38100" cap="flat" cmpd="sng" algn="ctr">
            <a:solidFill>
              <a:srgbClr val="FF0000">
                <a:alpha val="35000"/>
              </a:srgbClr>
            </a:solidFill>
            <a:prstDash val="solid"/>
            <a:miter lim="800000"/>
          </a:ln>
          <a:effectLst/>
        </p:spPr>
      </p:cxnSp>
      <p:sp>
        <p:nvSpPr>
          <p:cNvPr id="16" name="Textfeld 15">
            <a:extLst>
              <a:ext uri="{FF2B5EF4-FFF2-40B4-BE49-F238E27FC236}">
                <a16:creationId xmlns:a16="http://schemas.microsoft.com/office/drawing/2014/main" id="{58D176DC-6FAE-15DE-3DC2-8D85D1FE1CFE}"/>
              </a:ext>
            </a:extLst>
          </p:cNvPr>
          <p:cNvSpPr txBox="1"/>
          <p:nvPr/>
        </p:nvSpPr>
        <p:spPr>
          <a:xfrm>
            <a:off x="491230" y="558658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9" name="Bild 1" descr="Ein Bild, das Text, Logo, Symbol, Grafiken enthält.&#10;&#10;KI-generierte Inhalte können fehlerhaft sein.">
            <a:extLst>
              <a:ext uri="{FF2B5EF4-FFF2-40B4-BE49-F238E27FC236}">
                <a16:creationId xmlns:a16="http://schemas.microsoft.com/office/drawing/2014/main" id="{5CB4EF77-C4ED-25DD-240B-0B8F048379FC}"/>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800975" y="5867204"/>
            <a:ext cx="899795" cy="899795"/>
          </a:xfrm>
          <a:prstGeom prst="rect">
            <a:avLst/>
          </a:prstGeom>
          <a:noFill/>
          <a:ln>
            <a:noFill/>
          </a:ln>
        </p:spPr>
      </p:pic>
    </p:spTree>
    <p:extLst>
      <p:ext uri="{BB962C8B-B14F-4D97-AF65-F5344CB8AC3E}">
        <p14:creationId xmlns:p14="http://schemas.microsoft.com/office/powerpoint/2010/main" val="152283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3</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2" y="2180744"/>
            <a:ext cx="5518720"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solidFill>
                  <a:srgbClr val="800000"/>
                </a:solidFill>
                <a:latin typeface="Arial" panose="020B0604020202020204" pitchFamily="34" charset="0"/>
                <a:cs typeface="Arial" panose="020B0604020202020204" pitchFamily="34" charset="0"/>
              </a:rPr>
              <a:t>Organisatorisches</a:t>
            </a:r>
            <a:endParaRPr lang="de-DE" sz="3600" b="1" dirty="0">
              <a:solidFill>
                <a:srgbClr val="800000"/>
              </a:solidFill>
              <a:latin typeface="Arial" panose="020B0604020202020204" pitchFamily="34" charset="0"/>
              <a:cs typeface="Arial" panose="020B0604020202020204" pitchFamily="34" charset="0"/>
            </a:endParaRP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7679662" y="2394549"/>
            <a:ext cx="3766421" cy="3765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500" b="1" dirty="0">
                <a:latin typeface="Arial" panose="020B0604020202020204" pitchFamily="34" charset="0"/>
                <a:cs typeface="Arial" panose="020B0604020202020204" pitchFamily="34" charset="0"/>
              </a:rPr>
              <a:t>01</a:t>
            </a:r>
          </a:p>
        </p:txBody>
      </p:sp>
      <p:sp>
        <p:nvSpPr>
          <p:cNvPr id="2" name="Textfeld 1">
            <a:extLst>
              <a:ext uri="{FF2B5EF4-FFF2-40B4-BE49-F238E27FC236}">
                <a16:creationId xmlns:a16="http://schemas.microsoft.com/office/drawing/2014/main" id="{050A1496-81D0-086E-A46C-F9E30F171B9F}"/>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64382D04-3F1C-7EAF-4CED-636F3CC837D6}"/>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8" name="Bild 1" descr="Ein Bild, das Text, Logo, Symbol, Grafiken enthält.&#10;&#10;KI-generierte Inhalte können fehlerhaft sein.">
            <a:extLst>
              <a:ext uri="{FF2B5EF4-FFF2-40B4-BE49-F238E27FC236}">
                <a16:creationId xmlns:a16="http://schemas.microsoft.com/office/drawing/2014/main" id="{730B1559-A47C-81C6-C39D-E518069FAF3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112" y="5710251"/>
            <a:ext cx="899795" cy="899795"/>
          </a:xfrm>
          <a:prstGeom prst="rect">
            <a:avLst/>
          </a:prstGeom>
          <a:noFill/>
          <a:ln>
            <a:noFill/>
          </a:ln>
        </p:spPr>
      </p:pic>
      <p:pic>
        <p:nvPicPr>
          <p:cNvPr id="10" name="Grafik 9">
            <a:extLst>
              <a:ext uri="{FF2B5EF4-FFF2-40B4-BE49-F238E27FC236}">
                <a16:creationId xmlns:a16="http://schemas.microsoft.com/office/drawing/2014/main" id="{917CD7D4-2F72-5255-CE14-366EFE5A758C}"/>
              </a:ext>
            </a:extLst>
          </p:cNvPr>
          <p:cNvPicPr>
            <a:picLocks/>
          </p:cNvPicPr>
          <p:nvPr/>
        </p:nvPicPr>
        <p:blipFill>
          <a:blip r:embed="rId3">
            <a:alphaModFix amt="10000"/>
          </a:blip>
          <a:stretch>
            <a:fillRect/>
          </a:stretch>
        </p:blipFill>
        <p:spPr>
          <a:xfrm>
            <a:off x="4139400" y="502094"/>
            <a:ext cx="3913200" cy="4104000"/>
          </a:xfrm>
          <a:prstGeom prst="rect">
            <a:avLst/>
          </a:prstGeom>
        </p:spPr>
      </p:pic>
    </p:spTree>
    <p:extLst>
      <p:ext uri="{BB962C8B-B14F-4D97-AF65-F5344CB8AC3E}">
        <p14:creationId xmlns:p14="http://schemas.microsoft.com/office/powerpoint/2010/main" val="2587377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189F0-50C0-B250-1353-A453F5B09D30}"/>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E465E437-7458-8DE1-D964-024A397C6713}"/>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9720E9EF-473B-1305-C322-43A3965DD3D1}"/>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30</a:t>
            </a:fld>
            <a:endParaRPr lang="de-DE" dirty="0"/>
          </a:p>
        </p:txBody>
      </p:sp>
      <p:sp>
        <p:nvSpPr>
          <p:cNvPr id="7" name="Titel 1">
            <a:extLst>
              <a:ext uri="{FF2B5EF4-FFF2-40B4-BE49-F238E27FC236}">
                <a16:creationId xmlns:a16="http://schemas.microsoft.com/office/drawing/2014/main" id="{E9E216EA-4A5A-9824-1589-440B9E054279}"/>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Anwendungsbereiche Kurzwaffe</a:t>
            </a:r>
          </a:p>
        </p:txBody>
      </p:sp>
      <p:sp>
        <p:nvSpPr>
          <p:cNvPr id="13" name="Flussdiagramm: Verbinder 12">
            <a:extLst>
              <a:ext uri="{FF2B5EF4-FFF2-40B4-BE49-F238E27FC236}">
                <a16:creationId xmlns:a16="http://schemas.microsoft.com/office/drawing/2014/main" id="{0063F044-5812-3522-6E90-7ACD5C2EF332}"/>
              </a:ext>
            </a:extLst>
          </p:cNvPr>
          <p:cNvSpPr/>
          <p:nvPr/>
        </p:nvSpPr>
        <p:spPr>
          <a:xfrm>
            <a:off x="565240" y="1315417"/>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14" name="Textplatzhalter 6">
            <a:extLst>
              <a:ext uri="{FF2B5EF4-FFF2-40B4-BE49-F238E27FC236}">
                <a16:creationId xmlns:a16="http://schemas.microsoft.com/office/drawing/2014/main" id="{FBE033B0-92F5-1DFD-01D4-3D3F28B8CDE5}"/>
              </a:ext>
            </a:extLst>
          </p:cNvPr>
          <p:cNvSpPr txBox="1">
            <a:spLocks/>
          </p:cNvSpPr>
          <p:nvPr/>
        </p:nvSpPr>
        <p:spPr bwMode="gray">
          <a:xfrm>
            <a:off x="1451288" y="1428402"/>
            <a:ext cx="1310765"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Fallenjagd</a:t>
            </a:r>
            <a:endParaRPr lang="de-DE" sz="1800" dirty="0">
              <a:effectLst/>
              <a:latin typeface="Arial" panose="020B0604020202020204" pitchFamily="34" charset="0"/>
              <a:ea typeface="SimSun" panose="02010600030101010101" pitchFamily="2" charset="-122"/>
            </a:endParaRPr>
          </a:p>
        </p:txBody>
      </p:sp>
      <p:sp>
        <p:nvSpPr>
          <p:cNvPr id="2" name="Textfeld 1">
            <a:extLst>
              <a:ext uri="{FF2B5EF4-FFF2-40B4-BE49-F238E27FC236}">
                <a16:creationId xmlns:a16="http://schemas.microsoft.com/office/drawing/2014/main" id="{E39AA16B-5F06-57B5-5CC4-50EC4FAD6F23}"/>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pic>
        <p:nvPicPr>
          <p:cNvPr id="5" name="Grafik 4">
            <a:extLst>
              <a:ext uri="{FF2B5EF4-FFF2-40B4-BE49-F238E27FC236}">
                <a16:creationId xmlns:a16="http://schemas.microsoft.com/office/drawing/2014/main" id="{C6FEBB0F-40E6-FEEC-B544-247B0A0735EF}"/>
              </a:ext>
            </a:extLst>
          </p:cNvPr>
          <p:cNvPicPr>
            <a:picLocks noChangeAspect="1"/>
          </p:cNvPicPr>
          <p:nvPr/>
        </p:nvPicPr>
        <p:blipFill>
          <a:blip r:embed="rId2"/>
          <a:stretch>
            <a:fillRect/>
          </a:stretch>
        </p:blipFill>
        <p:spPr>
          <a:xfrm>
            <a:off x="2436304" y="2283824"/>
            <a:ext cx="2883658" cy="21581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6" name="Tabelle 5">
            <a:extLst>
              <a:ext uri="{FF2B5EF4-FFF2-40B4-BE49-F238E27FC236}">
                <a16:creationId xmlns:a16="http://schemas.microsoft.com/office/drawing/2014/main" id="{7DBCFDD0-6BCD-1F51-C44D-FEEAB7BAB95A}"/>
              </a:ext>
            </a:extLst>
          </p:cNvPr>
          <p:cNvGraphicFramePr>
            <a:graphicFrameLocks noGrp="1"/>
          </p:cNvGraphicFramePr>
          <p:nvPr>
            <p:extLst>
              <p:ext uri="{D42A27DB-BD31-4B8C-83A1-F6EECF244321}">
                <p14:modId xmlns:p14="http://schemas.microsoft.com/office/powerpoint/2010/main" val="1291145030"/>
              </p:ext>
            </p:extLst>
          </p:nvPr>
        </p:nvGraphicFramePr>
        <p:xfrm>
          <a:off x="5711477" y="2868555"/>
          <a:ext cx="3936376" cy="779194"/>
        </p:xfrm>
        <a:graphic>
          <a:graphicData uri="http://schemas.openxmlformats.org/drawingml/2006/table">
            <a:tbl>
              <a:tblPr firstRow="1" bandRow="1">
                <a:tableStyleId>{93296810-A885-4BE3-A3E7-6D5BEEA58F35}</a:tableStyleId>
              </a:tblPr>
              <a:tblGrid>
                <a:gridCol w="1908523">
                  <a:extLst>
                    <a:ext uri="{9D8B030D-6E8A-4147-A177-3AD203B41FA5}">
                      <a16:colId xmlns:a16="http://schemas.microsoft.com/office/drawing/2014/main" val="1763427178"/>
                    </a:ext>
                  </a:extLst>
                </a:gridCol>
                <a:gridCol w="2027853">
                  <a:extLst>
                    <a:ext uri="{9D8B030D-6E8A-4147-A177-3AD203B41FA5}">
                      <a16:colId xmlns:a16="http://schemas.microsoft.com/office/drawing/2014/main" val="535029511"/>
                    </a:ext>
                  </a:extLst>
                </a:gridCol>
              </a:tblGrid>
              <a:tr h="260814">
                <a:tc>
                  <a:txBody>
                    <a:bodyPr/>
                    <a:lstStyle/>
                    <a:p>
                      <a:r>
                        <a:rPr lang="de-DE" sz="2000" dirty="0">
                          <a:latin typeface="Arial" panose="020B0604020202020204" pitchFamily="34" charset="0"/>
                          <a:cs typeface="Arial" panose="020B0604020202020204" pitchFamily="34" charset="0"/>
                        </a:rPr>
                        <a:t>Pistolen</a:t>
                      </a:r>
                    </a:p>
                  </a:txBody>
                  <a:tcPr>
                    <a:solidFill>
                      <a:srgbClr val="800000"/>
                    </a:solidFill>
                  </a:tcPr>
                </a:tc>
                <a:tc>
                  <a:txBody>
                    <a:bodyPr/>
                    <a:lstStyle/>
                    <a:p>
                      <a:r>
                        <a:rPr lang="de-DE" sz="2000" dirty="0">
                          <a:latin typeface="Arial" panose="020B0604020202020204" pitchFamily="34" charset="0"/>
                          <a:cs typeface="Arial" panose="020B0604020202020204" pitchFamily="34" charset="0"/>
                        </a:rPr>
                        <a:t>Revolver</a:t>
                      </a:r>
                    </a:p>
                  </a:txBody>
                  <a:tcPr>
                    <a:solidFill>
                      <a:srgbClr val="800000"/>
                    </a:solidFill>
                  </a:tcPr>
                </a:tc>
                <a:extLst>
                  <a:ext uri="{0D108BD9-81ED-4DB2-BD59-A6C34878D82A}">
                    <a16:rowId xmlns:a16="http://schemas.microsoft.com/office/drawing/2014/main" val="2316750509"/>
                  </a:ext>
                </a:extLst>
              </a:tr>
              <a:tr h="38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6,35 mm Browning</a:t>
                      </a:r>
                    </a:p>
                  </a:txBody>
                  <a:tcPr/>
                </a:tc>
                <a:tc>
                  <a:txBody>
                    <a:bodyPr/>
                    <a:lstStyle/>
                    <a:p>
                      <a:r>
                        <a:rPr lang="de-DE" sz="1600" dirty="0">
                          <a:latin typeface="Arial" panose="020B0604020202020204" pitchFamily="34" charset="0"/>
                          <a:cs typeface="Arial" panose="020B0604020202020204" pitchFamily="34" charset="0"/>
                        </a:rPr>
                        <a:t>.22 lr ; .22 lfb</a:t>
                      </a:r>
                    </a:p>
                  </a:txBody>
                  <a:tcPr/>
                </a:tc>
                <a:extLst>
                  <a:ext uri="{0D108BD9-81ED-4DB2-BD59-A6C34878D82A}">
                    <a16:rowId xmlns:a16="http://schemas.microsoft.com/office/drawing/2014/main" val="476493796"/>
                  </a:ext>
                </a:extLst>
              </a:tr>
            </a:tbl>
          </a:graphicData>
        </a:graphic>
      </p:graphicFrame>
      <p:sp>
        <p:nvSpPr>
          <p:cNvPr id="8" name="Textfeld 7">
            <a:extLst>
              <a:ext uri="{FF2B5EF4-FFF2-40B4-BE49-F238E27FC236}">
                <a16:creationId xmlns:a16="http://schemas.microsoft.com/office/drawing/2014/main" id="{03BDBC1A-2E6A-163D-68A6-7E24C4CBCCBA}"/>
              </a:ext>
            </a:extLst>
          </p:cNvPr>
          <p:cNvSpPr txBox="1"/>
          <p:nvPr/>
        </p:nvSpPr>
        <p:spPr>
          <a:xfrm>
            <a:off x="565240" y="558658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9" name="Bild 1" descr="Ein Bild, das Text, Logo, Symbol, Grafiken enthält.&#10;&#10;KI-generierte Inhalte können fehlerhaft sein.">
            <a:extLst>
              <a:ext uri="{FF2B5EF4-FFF2-40B4-BE49-F238E27FC236}">
                <a16:creationId xmlns:a16="http://schemas.microsoft.com/office/drawing/2014/main" id="{C4C2CF4B-A8A9-8151-B056-58417580A647}"/>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26965" y="5858765"/>
            <a:ext cx="899795" cy="899795"/>
          </a:xfrm>
          <a:prstGeom prst="rect">
            <a:avLst/>
          </a:prstGeom>
          <a:noFill/>
          <a:ln>
            <a:noFill/>
          </a:ln>
        </p:spPr>
      </p:pic>
    </p:spTree>
    <p:extLst>
      <p:ext uri="{BB962C8B-B14F-4D97-AF65-F5344CB8AC3E}">
        <p14:creationId xmlns:p14="http://schemas.microsoft.com/office/powerpoint/2010/main" val="1348989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6D7DF-07C1-DD86-3CC2-59A1E8859A39}"/>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8B27E56A-501D-1DC7-9A78-F8BFE623FE70}"/>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D9640AFC-CAF7-A869-E17F-12DE389948F3}"/>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31</a:t>
            </a:fld>
            <a:endParaRPr lang="de-DE" dirty="0"/>
          </a:p>
        </p:txBody>
      </p:sp>
      <p:sp>
        <p:nvSpPr>
          <p:cNvPr id="7" name="Titel 1">
            <a:extLst>
              <a:ext uri="{FF2B5EF4-FFF2-40B4-BE49-F238E27FC236}">
                <a16:creationId xmlns:a16="http://schemas.microsoft.com/office/drawing/2014/main" id="{D82C3DD4-D23B-B3F9-AB82-71DD79BAEDBA}"/>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Anwendungsbereiche Kurzwaffe</a:t>
            </a:r>
          </a:p>
        </p:txBody>
      </p:sp>
      <p:sp>
        <p:nvSpPr>
          <p:cNvPr id="13" name="Flussdiagramm: Verbinder 12">
            <a:extLst>
              <a:ext uri="{FF2B5EF4-FFF2-40B4-BE49-F238E27FC236}">
                <a16:creationId xmlns:a16="http://schemas.microsoft.com/office/drawing/2014/main" id="{D6320D0F-DA6D-62D3-46DB-E8F54FBF8FF2}"/>
              </a:ext>
            </a:extLst>
          </p:cNvPr>
          <p:cNvSpPr/>
          <p:nvPr/>
        </p:nvSpPr>
        <p:spPr>
          <a:xfrm>
            <a:off x="565240" y="1315417"/>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14" name="Textplatzhalter 6">
            <a:extLst>
              <a:ext uri="{FF2B5EF4-FFF2-40B4-BE49-F238E27FC236}">
                <a16:creationId xmlns:a16="http://schemas.microsoft.com/office/drawing/2014/main" id="{72059FF4-8AB5-F00B-4DD8-4EB6DB43502C}"/>
              </a:ext>
            </a:extLst>
          </p:cNvPr>
          <p:cNvSpPr txBox="1">
            <a:spLocks/>
          </p:cNvSpPr>
          <p:nvPr/>
        </p:nvSpPr>
        <p:spPr bwMode="gray">
          <a:xfrm>
            <a:off x="1451288" y="1428402"/>
            <a:ext cx="2771462"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dirty="0">
                <a:effectLst/>
                <a:latin typeface="Arial" panose="020B0604020202020204" pitchFamily="34" charset="0"/>
                <a:ea typeface="SimSun" panose="02010600030101010101" pitchFamily="2" charset="-122"/>
              </a:rPr>
              <a:t>Jag</a:t>
            </a:r>
            <a:r>
              <a:rPr lang="de-DE" dirty="0">
                <a:latin typeface="Arial" panose="020B0604020202020204" pitchFamily="34" charset="0"/>
                <a:ea typeface="SimSun" panose="02010600030101010101" pitchFamily="2" charset="-122"/>
              </a:rPr>
              <a:t>dschutz / Eigenschutz</a:t>
            </a:r>
            <a:endParaRPr lang="de-DE" sz="1800" dirty="0">
              <a:effectLst/>
              <a:latin typeface="Arial" panose="020B0604020202020204" pitchFamily="34" charset="0"/>
              <a:ea typeface="SimSun" panose="02010600030101010101" pitchFamily="2" charset="-122"/>
            </a:endParaRPr>
          </a:p>
        </p:txBody>
      </p:sp>
      <p:sp>
        <p:nvSpPr>
          <p:cNvPr id="2" name="Textfeld 1">
            <a:extLst>
              <a:ext uri="{FF2B5EF4-FFF2-40B4-BE49-F238E27FC236}">
                <a16:creationId xmlns:a16="http://schemas.microsoft.com/office/drawing/2014/main" id="{94D8B221-DD9F-B834-02E4-731069154E79}"/>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graphicFrame>
        <p:nvGraphicFramePr>
          <p:cNvPr id="8" name="Tabelle 7">
            <a:extLst>
              <a:ext uri="{FF2B5EF4-FFF2-40B4-BE49-F238E27FC236}">
                <a16:creationId xmlns:a16="http://schemas.microsoft.com/office/drawing/2014/main" id="{75DF973F-C742-76AF-5A0C-AEB0229FB119}"/>
              </a:ext>
            </a:extLst>
          </p:cNvPr>
          <p:cNvGraphicFramePr>
            <a:graphicFrameLocks noGrp="1"/>
          </p:cNvGraphicFramePr>
          <p:nvPr>
            <p:extLst>
              <p:ext uri="{D42A27DB-BD31-4B8C-83A1-F6EECF244321}">
                <p14:modId xmlns:p14="http://schemas.microsoft.com/office/powerpoint/2010/main" val="2154313799"/>
              </p:ext>
            </p:extLst>
          </p:nvPr>
        </p:nvGraphicFramePr>
        <p:xfrm>
          <a:off x="7925700" y="2556440"/>
          <a:ext cx="3661674" cy="1788299"/>
        </p:xfrm>
        <a:graphic>
          <a:graphicData uri="http://schemas.openxmlformats.org/drawingml/2006/table">
            <a:tbl>
              <a:tblPr firstRow="1" bandRow="1">
                <a:tableStyleId>{93296810-A885-4BE3-A3E7-6D5BEEA58F35}</a:tableStyleId>
              </a:tblPr>
              <a:tblGrid>
                <a:gridCol w="1827771">
                  <a:extLst>
                    <a:ext uri="{9D8B030D-6E8A-4147-A177-3AD203B41FA5}">
                      <a16:colId xmlns:a16="http://schemas.microsoft.com/office/drawing/2014/main" val="1763427178"/>
                    </a:ext>
                  </a:extLst>
                </a:gridCol>
                <a:gridCol w="1833903">
                  <a:extLst>
                    <a:ext uri="{9D8B030D-6E8A-4147-A177-3AD203B41FA5}">
                      <a16:colId xmlns:a16="http://schemas.microsoft.com/office/drawing/2014/main" val="535029511"/>
                    </a:ext>
                  </a:extLst>
                </a:gridCol>
              </a:tblGrid>
              <a:tr h="260814">
                <a:tc>
                  <a:txBody>
                    <a:bodyPr/>
                    <a:lstStyle/>
                    <a:p>
                      <a:r>
                        <a:rPr lang="de-DE" sz="2000" dirty="0">
                          <a:latin typeface="Arial" panose="020B0604020202020204" pitchFamily="34" charset="0"/>
                          <a:cs typeface="Arial" panose="020B0604020202020204" pitchFamily="34" charset="0"/>
                        </a:rPr>
                        <a:t>Pistolen</a:t>
                      </a:r>
                    </a:p>
                  </a:txBody>
                  <a:tcPr>
                    <a:solidFill>
                      <a:srgbClr val="800000"/>
                    </a:solidFill>
                  </a:tcPr>
                </a:tc>
                <a:tc>
                  <a:txBody>
                    <a:bodyPr/>
                    <a:lstStyle/>
                    <a:p>
                      <a:r>
                        <a:rPr lang="de-DE" sz="2000" dirty="0">
                          <a:latin typeface="Arial" panose="020B0604020202020204" pitchFamily="34" charset="0"/>
                          <a:cs typeface="Arial" panose="020B0604020202020204" pitchFamily="34" charset="0"/>
                        </a:rPr>
                        <a:t>Revolver</a:t>
                      </a:r>
                    </a:p>
                  </a:txBody>
                  <a:tcPr>
                    <a:solidFill>
                      <a:srgbClr val="800000"/>
                    </a:solidFill>
                  </a:tcPr>
                </a:tc>
                <a:extLst>
                  <a:ext uri="{0D108BD9-81ED-4DB2-BD59-A6C34878D82A}">
                    <a16:rowId xmlns:a16="http://schemas.microsoft.com/office/drawing/2014/main" val="2316750509"/>
                  </a:ext>
                </a:extLst>
              </a:tr>
              <a:tr h="382954">
                <a:tc>
                  <a:txBody>
                    <a:bodyPr/>
                    <a:lstStyle/>
                    <a:p>
                      <a:r>
                        <a:rPr lang="de-DE" sz="1600" dirty="0">
                          <a:latin typeface="Arial" panose="020B0604020202020204" pitchFamily="34" charset="0"/>
                          <a:cs typeface="Arial" panose="020B0604020202020204" pitchFamily="34" charset="0"/>
                        </a:rPr>
                        <a:t>9 mm x 19</a:t>
                      </a:r>
                    </a:p>
                  </a:txBody>
                  <a:tcPr/>
                </a:tc>
                <a:tc>
                  <a:txBody>
                    <a:bodyPr/>
                    <a:lstStyle/>
                    <a:p>
                      <a:r>
                        <a:rPr lang="de-DE" sz="1600" dirty="0">
                          <a:latin typeface="Arial" panose="020B0604020202020204" pitchFamily="34" charset="0"/>
                          <a:cs typeface="Arial" panose="020B0604020202020204" pitchFamily="34" charset="0"/>
                        </a:rPr>
                        <a:t>.357 Magnum</a:t>
                      </a:r>
                    </a:p>
                  </a:txBody>
                  <a:tcPr/>
                </a:tc>
                <a:extLst>
                  <a:ext uri="{0D108BD9-81ED-4DB2-BD59-A6C34878D82A}">
                    <a16:rowId xmlns:a16="http://schemas.microsoft.com/office/drawing/2014/main" val="476493796"/>
                  </a:ext>
                </a:extLst>
              </a:tr>
              <a:tr h="338545">
                <a:tc>
                  <a:txBody>
                    <a:bodyPr/>
                    <a:lstStyle/>
                    <a:p>
                      <a:r>
                        <a:rPr lang="de-DE" sz="1600" dirty="0">
                          <a:latin typeface="Arial" panose="020B0604020202020204" pitchFamily="34" charset="0"/>
                          <a:cs typeface="Arial" panose="020B0604020202020204" pitchFamily="34" charset="0"/>
                        </a:rPr>
                        <a:t>.40 S&amp;W</a:t>
                      </a:r>
                    </a:p>
                  </a:txBody>
                  <a:tcPr/>
                </a:tc>
                <a:tc>
                  <a:txBody>
                    <a:bodyPr/>
                    <a:lstStyle/>
                    <a:p>
                      <a:r>
                        <a:rPr lang="de-DE" sz="1600" dirty="0">
                          <a:latin typeface="Arial" panose="020B0604020202020204" pitchFamily="34" charset="0"/>
                          <a:cs typeface="Arial" panose="020B0604020202020204" pitchFamily="34" charset="0"/>
                        </a:rPr>
                        <a:t>.41 Magnum</a:t>
                      </a:r>
                    </a:p>
                  </a:txBody>
                  <a:tcPr/>
                </a:tc>
                <a:extLst>
                  <a:ext uri="{0D108BD9-81ED-4DB2-BD59-A6C34878D82A}">
                    <a16:rowId xmlns:a16="http://schemas.microsoft.com/office/drawing/2014/main" val="1515409398"/>
                  </a:ext>
                </a:extLst>
              </a:tr>
              <a:tr h="329682">
                <a:tc>
                  <a:txBody>
                    <a:bodyPr/>
                    <a:lstStyle/>
                    <a:p>
                      <a:r>
                        <a:rPr lang="de-DE" sz="1600" dirty="0">
                          <a:latin typeface="Arial" panose="020B0604020202020204" pitchFamily="34" charset="0"/>
                          <a:cs typeface="Arial" panose="020B0604020202020204" pitchFamily="34" charset="0"/>
                        </a:rPr>
                        <a:t>.45 ACP</a:t>
                      </a:r>
                    </a:p>
                  </a:txBody>
                  <a:tcPr/>
                </a:tc>
                <a:tc>
                  <a:txBody>
                    <a:bodyPr/>
                    <a:lstStyle/>
                    <a:p>
                      <a:r>
                        <a:rPr lang="de-DE" sz="1600" dirty="0">
                          <a:latin typeface="Arial" panose="020B0604020202020204" pitchFamily="34" charset="0"/>
                          <a:cs typeface="Arial" panose="020B0604020202020204" pitchFamily="34" charset="0"/>
                        </a:rPr>
                        <a:t>.44 Magnum</a:t>
                      </a:r>
                    </a:p>
                  </a:txBody>
                  <a:tcPr/>
                </a:tc>
                <a:extLst>
                  <a:ext uri="{0D108BD9-81ED-4DB2-BD59-A6C34878D82A}">
                    <a16:rowId xmlns:a16="http://schemas.microsoft.com/office/drawing/2014/main" val="1989297862"/>
                  </a:ext>
                </a:extLst>
              </a:tr>
              <a:tr h="329682">
                <a:tc>
                  <a:txBody>
                    <a:bodyPr/>
                    <a:lstStyle/>
                    <a:p>
                      <a:endParaRPr lang="de-DE" sz="1600" dirty="0">
                        <a:latin typeface="Arial" panose="020B0604020202020204" pitchFamily="34" charset="0"/>
                        <a:cs typeface="Arial" panose="020B0604020202020204" pitchFamily="34" charset="0"/>
                      </a:endParaRPr>
                    </a:p>
                  </a:txBody>
                  <a:tcPr/>
                </a:tc>
                <a:tc>
                  <a:txBody>
                    <a:bodyPr/>
                    <a:lstStyle/>
                    <a:p>
                      <a:r>
                        <a:rPr lang="de-DE" sz="1600" dirty="0">
                          <a:latin typeface="Arial" panose="020B0604020202020204" pitchFamily="34" charset="0"/>
                          <a:cs typeface="Arial" panose="020B0604020202020204" pitchFamily="34" charset="0"/>
                        </a:rPr>
                        <a:t>.38 Special</a:t>
                      </a:r>
                    </a:p>
                  </a:txBody>
                  <a:tcPr/>
                </a:tc>
                <a:extLst>
                  <a:ext uri="{0D108BD9-81ED-4DB2-BD59-A6C34878D82A}">
                    <a16:rowId xmlns:a16="http://schemas.microsoft.com/office/drawing/2014/main" val="2881691404"/>
                  </a:ext>
                </a:extLst>
              </a:tr>
            </a:tbl>
          </a:graphicData>
        </a:graphic>
      </p:graphicFrame>
      <p:sp>
        <p:nvSpPr>
          <p:cNvPr id="16" name="Textfeld 15">
            <a:extLst>
              <a:ext uri="{FF2B5EF4-FFF2-40B4-BE49-F238E27FC236}">
                <a16:creationId xmlns:a16="http://schemas.microsoft.com/office/drawing/2014/main" id="{DA2EA88F-06DD-4E83-1913-6F19FA1A91E2}"/>
              </a:ext>
            </a:extLst>
          </p:cNvPr>
          <p:cNvSpPr txBox="1"/>
          <p:nvPr/>
        </p:nvSpPr>
        <p:spPr>
          <a:xfrm>
            <a:off x="565240" y="2014210"/>
            <a:ext cx="7175410" cy="923330"/>
          </a:xfrm>
          <a:prstGeom prst="rect">
            <a:avLst/>
          </a:prstGeom>
          <a:noFill/>
        </p:spPr>
        <p:txBody>
          <a:bodyPr wrap="square">
            <a:spAutoFit/>
          </a:bodyPr>
          <a:lstStyle/>
          <a:p>
            <a:r>
              <a:rPr lang="de-DE" b="1" dirty="0">
                <a:solidFill>
                  <a:srgbClr val="0F6F0F"/>
                </a:solidFill>
                <a:latin typeface="Arial" panose="020B0604020202020204" pitchFamily="34" charset="0"/>
                <a:cs typeface="Arial" panose="020B0604020202020204" pitchFamily="34" charset="0"/>
              </a:rPr>
              <a:t>§ 23 BJgdG: </a:t>
            </a:r>
            <a:r>
              <a:rPr lang="de-DE" dirty="0">
                <a:latin typeface="Arial" panose="020B0604020202020204" pitchFamily="34" charset="0"/>
                <a:cs typeface="Arial" panose="020B0604020202020204" pitchFamily="34" charset="0"/>
              </a:rPr>
              <a:t>Der Jagdschutz umfasst nach näherer Bestimmung durch die Länder den Schutz des Wildes insbesondere vor Wilderern (…)</a:t>
            </a:r>
          </a:p>
        </p:txBody>
      </p:sp>
      <p:sp>
        <p:nvSpPr>
          <p:cNvPr id="18" name="Textfeld 17">
            <a:extLst>
              <a:ext uri="{FF2B5EF4-FFF2-40B4-BE49-F238E27FC236}">
                <a16:creationId xmlns:a16="http://schemas.microsoft.com/office/drawing/2014/main" id="{EF3F794D-C241-CA3A-E263-6CB46119BBE0}"/>
              </a:ext>
            </a:extLst>
          </p:cNvPr>
          <p:cNvSpPr txBox="1"/>
          <p:nvPr/>
        </p:nvSpPr>
        <p:spPr>
          <a:xfrm>
            <a:off x="565240" y="3052764"/>
            <a:ext cx="7136024" cy="1815882"/>
          </a:xfrm>
          <a:prstGeom prst="rect">
            <a:avLst/>
          </a:prstGeom>
          <a:noFill/>
        </p:spPr>
        <p:txBody>
          <a:bodyPr wrap="square">
            <a:spAutoFit/>
          </a:bodyPr>
          <a:lstStyle/>
          <a:p>
            <a:pPr algn="just"/>
            <a:r>
              <a:rPr lang="de-DE" sz="1600" b="1" dirty="0">
                <a:solidFill>
                  <a:srgbClr val="0F6F0F"/>
                </a:solidFill>
                <a:latin typeface="Arial" panose="020B0604020202020204" pitchFamily="34" charset="0"/>
                <a:cs typeface="Arial" panose="020B0604020202020204" pitchFamily="34" charset="0"/>
              </a:rPr>
              <a:t>§ 31 Abs. 1 Nr. 1 LJgdG Sachsen-Anhalt: </a:t>
            </a:r>
            <a:r>
              <a:rPr lang="de-DE" sz="1600" dirty="0">
                <a:latin typeface="Arial" panose="020B0604020202020204" pitchFamily="34" charset="0"/>
                <a:cs typeface="Arial" panose="020B0604020202020204" pitchFamily="34" charset="0"/>
              </a:rPr>
              <a:t>Personen, die in einem Jagdbezirk unberechtigt jagen oder eine sonstige Zuwiderhandlung gegen jagdrechtliche Vorschriften begehen oder außerhalb der zum allgemeinen Einsatz bestimmten Wege zur Jagd ausgerüstet angetroffen werden, anzuhalten, ihnen gefangenes oder erlegtes Wild, Schuß- und sonstige Waffen, Jagd- und Fanggeräte, Hunde und Frettchen abzunehmen und die Identität ihrer Person festzustellen.</a:t>
            </a:r>
          </a:p>
        </p:txBody>
      </p:sp>
      <p:sp>
        <p:nvSpPr>
          <p:cNvPr id="5" name="Textfeld 4">
            <a:extLst>
              <a:ext uri="{FF2B5EF4-FFF2-40B4-BE49-F238E27FC236}">
                <a16:creationId xmlns:a16="http://schemas.microsoft.com/office/drawing/2014/main" id="{2E7713CB-309C-084E-6361-09FD1455F00A}"/>
              </a:ext>
            </a:extLst>
          </p:cNvPr>
          <p:cNvSpPr txBox="1"/>
          <p:nvPr/>
        </p:nvSpPr>
        <p:spPr>
          <a:xfrm>
            <a:off x="486622" y="559705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51C72FC0-A447-7765-6A63-1938FBF14D0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5583" y="5844095"/>
            <a:ext cx="899795" cy="899795"/>
          </a:xfrm>
          <a:prstGeom prst="rect">
            <a:avLst/>
          </a:prstGeom>
          <a:noFill/>
          <a:ln>
            <a:noFill/>
          </a:ln>
        </p:spPr>
      </p:pic>
    </p:spTree>
    <p:extLst>
      <p:ext uri="{BB962C8B-B14F-4D97-AF65-F5344CB8AC3E}">
        <p14:creationId xmlns:p14="http://schemas.microsoft.com/office/powerpoint/2010/main" val="3838383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88D09-7E1C-D598-22A9-2DD8FB1D8458}"/>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C6B3A57B-7DD0-434E-E751-AAF4076438B8}"/>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BA7B8-77D4-EF45-14ED-BAD06EDF3E99}"/>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32</a:t>
            </a:fld>
            <a:endParaRPr lang="de-DE" dirty="0"/>
          </a:p>
        </p:txBody>
      </p:sp>
      <p:sp>
        <p:nvSpPr>
          <p:cNvPr id="7" name="Titel 1">
            <a:extLst>
              <a:ext uri="{FF2B5EF4-FFF2-40B4-BE49-F238E27FC236}">
                <a16:creationId xmlns:a16="http://schemas.microsoft.com/office/drawing/2014/main" id="{9D065DB6-4705-F71C-7338-D1B6E674E755}"/>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Anwendungsbereiche Kurzwaffe</a:t>
            </a:r>
          </a:p>
        </p:txBody>
      </p:sp>
      <p:sp>
        <p:nvSpPr>
          <p:cNvPr id="13" name="Flussdiagramm: Verbinder 12">
            <a:extLst>
              <a:ext uri="{FF2B5EF4-FFF2-40B4-BE49-F238E27FC236}">
                <a16:creationId xmlns:a16="http://schemas.microsoft.com/office/drawing/2014/main" id="{CDC8FEB5-69F7-CF36-38CB-D244B73BB9B9}"/>
              </a:ext>
            </a:extLst>
          </p:cNvPr>
          <p:cNvSpPr/>
          <p:nvPr/>
        </p:nvSpPr>
        <p:spPr>
          <a:xfrm>
            <a:off x="579545" y="1376981"/>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14" name="Textplatzhalter 6">
            <a:extLst>
              <a:ext uri="{FF2B5EF4-FFF2-40B4-BE49-F238E27FC236}">
                <a16:creationId xmlns:a16="http://schemas.microsoft.com/office/drawing/2014/main" id="{1735A427-40EB-05F0-55A8-6258A154E783}"/>
              </a:ext>
            </a:extLst>
          </p:cNvPr>
          <p:cNvSpPr txBox="1">
            <a:spLocks/>
          </p:cNvSpPr>
          <p:nvPr/>
        </p:nvSpPr>
        <p:spPr bwMode="gray">
          <a:xfrm>
            <a:off x="1465593" y="1489966"/>
            <a:ext cx="3912632"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dirty="0">
                <a:effectLst/>
                <a:latin typeface="Arial" panose="020B0604020202020204" pitchFamily="34" charset="0"/>
                <a:ea typeface="SimSun" panose="02010600030101010101" pitchFamily="2" charset="-122"/>
              </a:rPr>
              <a:t>Eigenschutz gegenüber wilden Tieren</a:t>
            </a:r>
          </a:p>
        </p:txBody>
      </p:sp>
      <p:sp>
        <p:nvSpPr>
          <p:cNvPr id="2" name="Textfeld 1">
            <a:extLst>
              <a:ext uri="{FF2B5EF4-FFF2-40B4-BE49-F238E27FC236}">
                <a16:creationId xmlns:a16="http://schemas.microsoft.com/office/drawing/2014/main" id="{7125643F-89D8-3FCF-D9C4-4FBD0790431B}"/>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pic>
        <p:nvPicPr>
          <p:cNvPr id="6" name="Grafik 5">
            <a:extLst>
              <a:ext uri="{FF2B5EF4-FFF2-40B4-BE49-F238E27FC236}">
                <a16:creationId xmlns:a16="http://schemas.microsoft.com/office/drawing/2014/main" id="{9E9157E2-726E-529F-FB50-D3556F51C68C}"/>
              </a:ext>
            </a:extLst>
          </p:cNvPr>
          <p:cNvPicPr>
            <a:picLocks noChangeAspect="1"/>
          </p:cNvPicPr>
          <p:nvPr/>
        </p:nvPicPr>
        <p:blipFill>
          <a:blip r:embed="rId2"/>
          <a:stretch>
            <a:fillRect/>
          </a:stretch>
        </p:blipFill>
        <p:spPr>
          <a:xfrm>
            <a:off x="3469862" y="2090942"/>
            <a:ext cx="2194750" cy="28348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5" name="Tabelle 4">
            <a:extLst>
              <a:ext uri="{FF2B5EF4-FFF2-40B4-BE49-F238E27FC236}">
                <a16:creationId xmlns:a16="http://schemas.microsoft.com/office/drawing/2014/main" id="{6716A936-63C7-6452-8BBF-E04D84938353}"/>
              </a:ext>
            </a:extLst>
          </p:cNvPr>
          <p:cNvGraphicFramePr>
            <a:graphicFrameLocks noGrp="1"/>
          </p:cNvGraphicFramePr>
          <p:nvPr>
            <p:extLst>
              <p:ext uri="{D42A27DB-BD31-4B8C-83A1-F6EECF244321}">
                <p14:modId xmlns:p14="http://schemas.microsoft.com/office/powerpoint/2010/main" val="3142347182"/>
              </p:ext>
            </p:extLst>
          </p:nvPr>
        </p:nvGraphicFramePr>
        <p:xfrm>
          <a:off x="6770181" y="2702490"/>
          <a:ext cx="3661674" cy="1453019"/>
        </p:xfrm>
        <a:graphic>
          <a:graphicData uri="http://schemas.openxmlformats.org/drawingml/2006/table">
            <a:tbl>
              <a:tblPr firstRow="1" bandRow="1">
                <a:tableStyleId>{93296810-A885-4BE3-A3E7-6D5BEEA58F35}</a:tableStyleId>
              </a:tblPr>
              <a:tblGrid>
                <a:gridCol w="1827771">
                  <a:extLst>
                    <a:ext uri="{9D8B030D-6E8A-4147-A177-3AD203B41FA5}">
                      <a16:colId xmlns:a16="http://schemas.microsoft.com/office/drawing/2014/main" val="1763427178"/>
                    </a:ext>
                  </a:extLst>
                </a:gridCol>
                <a:gridCol w="1833903">
                  <a:extLst>
                    <a:ext uri="{9D8B030D-6E8A-4147-A177-3AD203B41FA5}">
                      <a16:colId xmlns:a16="http://schemas.microsoft.com/office/drawing/2014/main" val="535029511"/>
                    </a:ext>
                  </a:extLst>
                </a:gridCol>
              </a:tblGrid>
              <a:tr h="260814">
                <a:tc>
                  <a:txBody>
                    <a:bodyPr/>
                    <a:lstStyle/>
                    <a:p>
                      <a:r>
                        <a:rPr lang="de-DE" sz="2000" dirty="0">
                          <a:latin typeface="Arial" panose="020B0604020202020204" pitchFamily="34" charset="0"/>
                          <a:cs typeface="Arial" panose="020B0604020202020204" pitchFamily="34" charset="0"/>
                        </a:rPr>
                        <a:t>Pistolen</a:t>
                      </a:r>
                    </a:p>
                  </a:txBody>
                  <a:tcPr>
                    <a:solidFill>
                      <a:srgbClr val="800000"/>
                    </a:solidFill>
                  </a:tcPr>
                </a:tc>
                <a:tc>
                  <a:txBody>
                    <a:bodyPr/>
                    <a:lstStyle/>
                    <a:p>
                      <a:r>
                        <a:rPr lang="de-DE" sz="2000" dirty="0">
                          <a:latin typeface="Arial" panose="020B0604020202020204" pitchFamily="34" charset="0"/>
                          <a:cs typeface="Arial" panose="020B0604020202020204" pitchFamily="34" charset="0"/>
                        </a:rPr>
                        <a:t>Revolver</a:t>
                      </a:r>
                    </a:p>
                  </a:txBody>
                  <a:tcPr>
                    <a:solidFill>
                      <a:srgbClr val="800000"/>
                    </a:solidFill>
                  </a:tcPr>
                </a:tc>
                <a:extLst>
                  <a:ext uri="{0D108BD9-81ED-4DB2-BD59-A6C34878D82A}">
                    <a16:rowId xmlns:a16="http://schemas.microsoft.com/office/drawing/2014/main" val="2316750509"/>
                  </a:ext>
                </a:extLst>
              </a:tr>
              <a:tr h="382954">
                <a:tc>
                  <a:txBody>
                    <a:bodyPr/>
                    <a:lstStyle/>
                    <a:p>
                      <a:r>
                        <a:rPr lang="de-DE" sz="1600" dirty="0">
                          <a:latin typeface="Arial" panose="020B0604020202020204" pitchFamily="34" charset="0"/>
                          <a:cs typeface="Arial" panose="020B0604020202020204" pitchFamily="34" charset="0"/>
                        </a:rPr>
                        <a:t>9 mm x 19</a:t>
                      </a:r>
                    </a:p>
                  </a:txBody>
                  <a:tcPr/>
                </a:tc>
                <a:tc>
                  <a:txBody>
                    <a:bodyPr/>
                    <a:lstStyle/>
                    <a:p>
                      <a:r>
                        <a:rPr lang="de-DE" sz="1600" dirty="0">
                          <a:latin typeface="Arial" panose="020B0604020202020204" pitchFamily="34" charset="0"/>
                          <a:cs typeface="Arial" panose="020B0604020202020204" pitchFamily="34" charset="0"/>
                        </a:rPr>
                        <a:t>.357 Magnum</a:t>
                      </a:r>
                    </a:p>
                  </a:txBody>
                  <a:tcPr/>
                </a:tc>
                <a:extLst>
                  <a:ext uri="{0D108BD9-81ED-4DB2-BD59-A6C34878D82A}">
                    <a16:rowId xmlns:a16="http://schemas.microsoft.com/office/drawing/2014/main" val="476493796"/>
                  </a:ext>
                </a:extLst>
              </a:tr>
              <a:tr h="338545">
                <a:tc>
                  <a:txBody>
                    <a:bodyPr/>
                    <a:lstStyle/>
                    <a:p>
                      <a:r>
                        <a:rPr lang="de-DE" sz="1600" dirty="0">
                          <a:latin typeface="Arial" panose="020B0604020202020204" pitchFamily="34" charset="0"/>
                          <a:cs typeface="Arial" panose="020B0604020202020204" pitchFamily="34" charset="0"/>
                        </a:rPr>
                        <a:t>.40 S&amp;W</a:t>
                      </a:r>
                    </a:p>
                  </a:txBody>
                  <a:tcPr/>
                </a:tc>
                <a:tc>
                  <a:txBody>
                    <a:bodyPr/>
                    <a:lstStyle/>
                    <a:p>
                      <a:r>
                        <a:rPr lang="de-DE" sz="1600" dirty="0">
                          <a:latin typeface="Arial" panose="020B0604020202020204" pitchFamily="34" charset="0"/>
                          <a:cs typeface="Arial" panose="020B0604020202020204" pitchFamily="34" charset="0"/>
                        </a:rPr>
                        <a:t>.41 Magnum</a:t>
                      </a:r>
                    </a:p>
                  </a:txBody>
                  <a:tcPr/>
                </a:tc>
                <a:extLst>
                  <a:ext uri="{0D108BD9-81ED-4DB2-BD59-A6C34878D82A}">
                    <a16:rowId xmlns:a16="http://schemas.microsoft.com/office/drawing/2014/main" val="1515409398"/>
                  </a:ext>
                </a:extLst>
              </a:tr>
              <a:tr h="329682">
                <a:tc>
                  <a:txBody>
                    <a:bodyPr/>
                    <a:lstStyle/>
                    <a:p>
                      <a:r>
                        <a:rPr lang="de-DE" sz="1600" dirty="0">
                          <a:latin typeface="Arial" panose="020B0604020202020204" pitchFamily="34" charset="0"/>
                          <a:cs typeface="Arial" panose="020B0604020202020204" pitchFamily="34" charset="0"/>
                        </a:rPr>
                        <a:t>.45 ACP</a:t>
                      </a:r>
                    </a:p>
                  </a:txBody>
                  <a:tcPr/>
                </a:tc>
                <a:tc>
                  <a:txBody>
                    <a:bodyPr/>
                    <a:lstStyle/>
                    <a:p>
                      <a:r>
                        <a:rPr lang="de-DE" sz="1600" dirty="0">
                          <a:latin typeface="Arial" panose="020B0604020202020204" pitchFamily="34" charset="0"/>
                          <a:cs typeface="Arial" panose="020B0604020202020204" pitchFamily="34" charset="0"/>
                        </a:rPr>
                        <a:t>.44 Magnum</a:t>
                      </a:r>
                    </a:p>
                  </a:txBody>
                  <a:tcPr/>
                </a:tc>
                <a:extLst>
                  <a:ext uri="{0D108BD9-81ED-4DB2-BD59-A6C34878D82A}">
                    <a16:rowId xmlns:a16="http://schemas.microsoft.com/office/drawing/2014/main" val="1989297862"/>
                  </a:ext>
                </a:extLst>
              </a:tr>
            </a:tbl>
          </a:graphicData>
        </a:graphic>
      </p:graphicFrame>
      <p:pic>
        <p:nvPicPr>
          <p:cNvPr id="8" name="Grafik 7">
            <a:extLst>
              <a:ext uri="{FF2B5EF4-FFF2-40B4-BE49-F238E27FC236}">
                <a16:creationId xmlns:a16="http://schemas.microsoft.com/office/drawing/2014/main" id="{8FEFA346-F85C-5486-AE56-67E5555C873F}"/>
              </a:ext>
            </a:extLst>
          </p:cNvPr>
          <p:cNvPicPr>
            <a:picLocks noChangeAspect="1"/>
          </p:cNvPicPr>
          <p:nvPr/>
        </p:nvPicPr>
        <p:blipFill>
          <a:blip r:embed="rId3"/>
          <a:stretch>
            <a:fillRect/>
          </a:stretch>
        </p:blipFill>
        <p:spPr>
          <a:xfrm>
            <a:off x="1451289" y="2753069"/>
            <a:ext cx="1512000" cy="1512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feld 10">
            <a:extLst>
              <a:ext uri="{FF2B5EF4-FFF2-40B4-BE49-F238E27FC236}">
                <a16:creationId xmlns:a16="http://schemas.microsoft.com/office/drawing/2014/main" id="{281A6468-98E8-10F6-1FCE-CE49E0DA0AB2}"/>
              </a:ext>
            </a:extLst>
          </p:cNvPr>
          <p:cNvSpPr txBox="1"/>
          <p:nvPr/>
        </p:nvSpPr>
        <p:spPr>
          <a:xfrm>
            <a:off x="480229" y="558658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9" name="Bild 1" descr="Ein Bild, das Text, Logo, Symbol, Grafiken enthält.&#10;&#10;KI-generierte Inhalte können fehlerhaft sein.">
            <a:extLst>
              <a:ext uri="{FF2B5EF4-FFF2-40B4-BE49-F238E27FC236}">
                <a16:creationId xmlns:a16="http://schemas.microsoft.com/office/drawing/2014/main" id="{44CF7F26-D703-34A5-31F5-47F85BC33D60}"/>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811976" y="5848730"/>
            <a:ext cx="899795" cy="899795"/>
          </a:xfrm>
          <a:prstGeom prst="rect">
            <a:avLst/>
          </a:prstGeom>
          <a:noFill/>
          <a:ln>
            <a:noFill/>
          </a:ln>
        </p:spPr>
      </p:pic>
    </p:spTree>
    <p:extLst>
      <p:ext uri="{BB962C8B-B14F-4D97-AF65-F5344CB8AC3E}">
        <p14:creationId xmlns:p14="http://schemas.microsoft.com/office/powerpoint/2010/main" val="3653764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1D54D-8AB0-C9C5-8E87-0D76CFD2E0CF}"/>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69B1C634-52E3-A3EC-10CD-C42A49BCC7BF}"/>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FDA2F25A-C92B-8A24-C436-EDCDC9E998F6}"/>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33</a:t>
            </a:fld>
            <a:endParaRPr lang="de-DE" dirty="0"/>
          </a:p>
        </p:txBody>
      </p:sp>
      <p:sp>
        <p:nvSpPr>
          <p:cNvPr id="7" name="Titel 1">
            <a:extLst>
              <a:ext uri="{FF2B5EF4-FFF2-40B4-BE49-F238E27FC236}">
                <a16:creationId xmlns:a16="http://schemas.microsoft.com/office/drawing/2014/main" id="{ECFCA424-CB08-0C1A-BE0A-24430A2277D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Anwendungsbereiche Kurzwaffe</a:t>
            </a:r>
          </a:p>
        </p:txBody>
      </p:sp>
      <p:sp>
        <p:nvSpPr>
          <p:cNvPr id="13" name="Flussdiagramm: Verbinder 12">
            <a:extLst>
              <a:ext uri="{FF2B5EF4-FFF2-40B4-BE49-F238E27FC236}">
                <a16:creationId xmlns:a16="http://schemas.microsoft.com/office/drawing/2014/main" id="{700582AF-CDBF-BBF0-9B4F-B035D9C4999F}"/>
              </a:ext>
            </a:extLst>
          </p:cNvPr>
          <p:cNvSpPr/>
          <p:nvPr/>
        </p:nvSpPr>
        <p:spPr>
          <a:xfrm>
            <a:off x="565241" y="1463388"/>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05</a:t>
            </a:r>
          </a:p>
        </p:txBody>
      </p:sp>
      <p:sp>
        <p:nvSpPr>
          <p:cNvPr id="14" name="Textplatzhalter 6">
            <a:extLst>
              <a:ext uri="{FF2B5EF4-FFF2-40B4-BE49-F238E27FC236}">
                <a16:creationId xmlns:a16="http://schemas.microsoft.com/office/drawing/2014/main" id="{D10EFF9E-0180-5469-3175-0824674F6330}"/>
              </a:ext>
            </a:extLst>
          </p:cNvPr>
          <p:cNvSpPr txBox="1">
            <a:spLocks/>
          </p:cNvSpPr>
          <p:nvPr/>
        </p:nvSpPr>
        <p:spPr bwMode="gray">
          <a:xfrm>
            <a:off x="1451288" y="1576373"/>
            <a:ext cx="4762899"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Notwehr / Nothilfe, Entschuldigender Notstand</a:t>
            </a:r>
            <a:endParaRPr lang="de-DE" sz="1800" dirty="0">
              <a:effectLst/>
              <a:latin typeface="Arial" panose="020B0604020202020204" pitchFamily="34" charset="0"/>
              <a:ea typeface="SimSun" panose="02010600030101010101" pitchFamily="2" charset="-122"/>
            </a:endParaRPr>
          </a:p>
        </p:txBody>
      </p:sp>
      <p:sp>
        <p:nvSpPr>
          <p:cNvPr id="2" name="Textfeld 1">
            <a:extLst>
              <a:ext uri="{FF2B5EF4-FFF2-40B4-BE49-F238E27FC236}">
                <a16:creationId xmlns:a16="http://schemas.microsoft.com/office/drawing/2014/main" id="{61812620-D4AD-F0AB-AD60-2F9789A18195}"/>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platzhalter 6">
            <a:extLst>
              <a:ext uri="{FF2B5EF4-FFF2-40B4-BE49-F238E27FC236}">
                <a16:creationId xmlns:a16="http://schemas.microsoft.com/office/drawing/2014/main" id="{8030E8A3-C54A-4ED5-2FCC-42D5DD959F44}"/>
              </a:ext>
            </a:extLst>
          </p:cNvPr>
          <p:cNvSpPr txBox="1">
            <a:spLocks/>
          </p:cNvSpPr>
          <p:nvPr/>
        </p:nvSpPr>
        <p:spPr bwMode="gray">
          <a:xfrm>
            <a:off x="577080" y="2470605"/>
            <a:ext cx="11037839" cy="553998"/>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tabLst>
                <a:tab pos="228600" algn="l"/>
                <a:tab pos="449580" algn="l"/>
              </a:tabLst>
            </a:pPr>
            <a:r>
              <a:rPr lang="de-DE" sz="1800" b="1" dirty="0">
                <a:effectLst/>
                <a:latin typeface="Arial" panose="020B0604020202020204" pitchFamily="34" charset="0"/>
                <a:ea typeface="SimSun" panose="02010600030101010101" pitchFamily="2" charset="-122"/>
                <a:hlinkClick r:id="rId2"/>
              </a:rPr>
              <a:t>§ </a:t>
            </a:r>
            <a:r>
              <a:rPr lang="de-DE" b="1" dirty="0">
                <a:latin typeface="Arial" panose="020B0604020202020204" pitchFamily="34" charset="0"/>
                <a:ea typeface="SimSun" panose="02010600030101010101" pitchFamily="2" charset="-122"/>
                <a:hlinkClick r:id="rId2"/>
              </a:rPr>
              <a:t>32 Abs. 2 StGB</a:t>
            </a:r>
            <a:r>
              <a:rPr lang="de-DE" sz="1800" b="1" dirty="0">
                <a:effectLst/>
                <a:latin typeface="Arial" panose="020B0604020202020204" pitchFamily="34" charset="0"/>
                <a:ea typeface="SimSun" panose="02010600030101010101" pitchFamily="2" charset="-122"/>
                <a:hlinkClick r:id="rId2"/>
              </a:rPr>
              <a:t>:</a:t>
            </a:r>
            <a:r>
              <a:rPr lang="de-DE" sz="1800" b="1" dirty="0">
                <a:effectLst/>
                <a:latin typeface="Arial" panose="020B0604020202020204" pitchFamily="34" charset="0"/>
                <a:ea typeface="SimSun" panose="02010600030101010101" pitchFamily="2" charset="-122"/>
              </a:rPr>
              <a:t> </a:t>
            </a:r>
            <a:r>
              <a:rPr lang="de-DE" sz="1800" dirty="0">
                <a:effectLst/>
                <a:latin typeface="Arial" panose="020B0604020202020204" pitchFamily="34" charset="0"/>
                <a:ea typeface="SimSun" panose="02010600030101010101" pitchFamily="2" charset="-122"/>
              </a:rPr>
              <a:t>Notwehr ist die Verteidigung, die </a:t>
            </a:r>
            <a:r>
              <a:rPr lang="de-DE" sz="1800" b="1" dirty="0">
                <a:effectLst/>
                <a:latin typeface="Arial" panose="020B0604020202020204" pitchFamily="34" charset="0"/>
                <a:ea typeface="SimSun" panose="02010600030101010101" pitchFamily="2" charset="-122"/>
              </a:rPr>
              <a:t>erforderlich</a:t>
            </a:r>
            <a:r>
              <a:rPr lang="de-DE" sz="1800" dirty="0">
                <a:effectLst/>
                <a:latin typeface="Arial" panose="020B0604020202020204" pitchFamily="34" charset="0"/>
                <a:ea typeface="SimSun" panose="02010600030101010101" pitchFamily="2" charset="-122"/>
              </a:rPr>
              <a:t> ist, um einen </a:t>
            </a:r>
            <a:r>
              <a:rPr lang="de-DE" sz="1800" u="sng" dirty="0">
                <a:effectLst/>
                <a:latin typeface="Arial" panose="020B0604020202020204" pitchFamily="34" charset="0"/>
                <a:ea typeface="SimSun" panose="02010600030101010101" pitchFamily="2" charset="-122"/>
              </a:rPr>
              <a:t>gegenwärtigen</a:t>
            </a:r>
            <a:r>
              <a:rPr lang="de-DE" sz="1800" dirty="0">
                <a:effectLst/>
                <a:latin typeface="Arial" panose="020B0604020202020204" pitchFamily="34" charset="0"/>
                <a:ea typeface="SimSun" panose="02010600030101010101" pitchFamily="2" charset="-122"/>
              </a:rPr>
              <a:t> </a:t>
            </a:r>
            <a:r>
              <a:rPr lang="de-DE" sz="1800" u="sng" dirty="0">
                <a:effectLst/>
                <a:latin typeface="Arial" panose="020B0604020202020204" pitchFamily="34" charset="0"/>
                <a:ea typeface="SimSun" panose="02010600030101010101" pitchFamily="2" charset="-122"/>
              </a:rPr>
              <a:t>rechtswidrigen Angriff </a:t>
            </a:r>
            <a:r>
              <a:rPr lang="de-DE" sz="1800" dirty="0">
                <a:effectLst/>
                <a:latin typeface="Arial" panose="020B0604020202020204" pitchFamily="34" charset="0"/>
                <a:ea typeface="SimSun" panose="02010600030101010101" pitchFamily="2" charset="-122"/>
              </a:rPr>
              <a:t>von sich oder einem anderen abzuwenden.</a:t>
            </a:r>
          </a:p>
        </p:txBody>
      </p:sp>
      <p:sp>
        <p:nvSpPr>
          <p:cNvPr id="8" name="Textfeld 7">
            <a:extLst>
              <a:ext uri="{FF2B5EF4-FFF2-40B4-BE49-F238E27FC236}">
                <a16:creationId xmlns:a16="http://schemas.microsoft.com/office/drawing/2014/main" id="{C02E4549-8174-A792-0A36-9EABE852C3B6}"/>
              </a:ext>
            </a:extLst>
          </p:cNvPr>
          <p:cNvSpPr txBox="1"/>
          <p:nvPr/>
        </p:nvSpPr>
        <p:spPr>
          <a:xfrm>
            <a:off x="553399" y="3215005"/>
            <a:ext cx="10991673" cy="1517660"/>
          </a:xfrm>
          <a:prstGeom prst="rect">
            <a:avLst/>
          </a:prstGeom>
          <a:noFill/>
        </p:spPr>
        <p:txBody>
          <a:bodyPr wrap="square">
            <a:spAutoFit/>
          </a:bodyPr>
          <a:lstStyle/>
          <a:p>
            <a:pPr lvl="0">
              <a:lnSpc>
                <a:spcPct val="115000"/>
              </a:lnSpc>
              <a:spcBef>
                <a:spcPts val="500"/>
              </a:spcBef>
            </a:pPr>
            <a:r>
              <a:rPr lang="de-DE" sz="1800" b="1"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 35 Abs. 1 StGB</a:t>
            </a:r>
            <a:r>
              <a:rPr lang="de-DE" b="1" u="sng" dirty="0">
                <a:solidFill>
                  <a:srgbClr val="0000FF"/>
                </a:solidFill>
                <a:latin typeface="Arial" panose="020B0604020202020204" pitchFamily="34" charset="0"/>
                <a:ea typeface="Times New Roman" panose="02020603050405020304" pitchFamily="18" charset="0"/>
                <a:cs typeface="Arial" panose="020B0604020202020204" pitchFamily="34" charset="0"/>
              </a:rPr>
              <a:t>:</a:t>
            </a:r>
            <a:r>
              <a:rPr lang="de-DE" sz="2800" b="1" dirty="0">
                <a:solidFill>
                  <a:srgbClr val="0000FF"/>
                </a:solidFill>
                <a:latin typeface="Times New Roman" panose="02020603050405020304" pitchFamily="18" charset="0"/>
                <a:ea typeface="Times New Roman" panose="02020603050405020304" pitchFamily="18" charset="0"/>
                <a:cs typeface="Arial" panose="020B0604020202020204" pitchFamily="34" charset="0"/>
              </a:rPr>
              <a:t> </a:t>
            </a:r>
            <a:r>
              <a:rPr lang="de-DE" sz="1800" dirty="0">
                <a:effectLst/>
                <a:latin typeface="Arial" panose="020B0604020202020204" pitchFamily="34" charset="0"/>
                <a:ea typeface="Times New Roman" panose="02020603050405020304" pitchFamily="18" charset="0"/>
                <a:cs typeface="Arial" panose="020B0604020202020204" pitchFamily="34" charset="0"/>
              </a:rPr>
              <a:t>Wer in einer </a:t>
            </a:r>
            <a:r>
              <a:rPr lang="de-DE" sz="1800" u="sng" dirty="0">
                <a:effectLst/>
                <a:latin typeface="Arial" panose="020B0604020202020204" pitchFamily="34" charset="0"/>
                <a:ea typeface="Times New Roman" panose="02020603050405020304" pitchFamily="18" charset="0"/>
                <a:cs typeface="Arial" panose="020B0604020202020204" pitchFamily="34" charset="0"/>
              </a:rPr>
              <a:t>gegenwärtigen</a:t>
            </a:r>
            <a:r>
              <a:rPr lang="de-DE" sz="1800" dirty="0">
                <a:effectLst/>
                <a:latin typeface="Arial" panose="020B0604020202020204" pitchFamily="34" charset="0"/>
                <a:ea typeface="Times New Roman" panose="02020603050405020304" pitchFamily="18" charset="0"/>
                <a:cs typeface="Arial" panose="020B0604020202020204" pitchFamily="34" charset="0"/>
              </a:rPr>
              <a:t>, </a:t>
            </a:r>
            <a:r>
              <a:rPr lang="de-DE" sz="1800" u="sng" dirty="0">
                <a:effectLst/>
                <a:latin typeface="Arial" panose="020B0604020202020204" pitchFamily="34" charset="0"/>
                <a:ea typeface="Times New Roman" panose="02020603050405020304" pitchFamily="18" charset="0"/>
                <a:cs typeface="Arial" panose="020B0604020202020204" pitchFamily="34" charset="0"/>
              </a:rPr>
              <a:t>nicht anders abwendbaren Gefahr für Leben, Leib oder Freiheit</a:t>
            </a:r>
            <a:r>
              <a:rPr lang="de-DE" sz="1800" dirty="0">
                <a:effectLst/>
                <a:latin typeface="Arial" panose="020B0604020202020204" pitchFamily="34" charset="0"/>
                <a:ea typeface="Times New Roman" panose="02020603050405020304" pitchFamily="18" charset="0"/>
                <a:cs typeface="Arial" panose="020B0604020202020204" pitchFamily="34" charset="0"/>
              </a:rPr>
              <a:t> eine rechtswidrige Tat begeht, um die Gefahr von sich, einem Angehörigen oder einer anderen ihm nahestehenden Person abzuwenden, handelt ohne Schuld. Dies gilt nicht, soweit dem Täter nach den Umständen, namentlich weil er die Gefahr selbst verursacht hat (…).</a:t>
            </a:r>
            <a:endParaRPr lang="de-DE" sz="2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6" name="Textfeld 5">
            <a:extLst>
              <a:ext uri="{FF2B5EF4-FFF2-40B4-BE49-F238E27FC236}">
                <a16:creationId xmlns:a16="http://schemas.microsoft.com/office/drawing/2014/main" id="{36D69D11-73F7-D9E7-CCBF-92A33907CD1B}"/>
              </a:ext>
            </a:extLst>
          </p:cNvPr>
          <p:cNvSpPr txBox="1"/>
          <p:nvPr/>
        </p:nvSpPr>
        <p:spPr>
          <a:xfrm>
            <a:off x="470434" y="559153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9" name="Bild 1" descr="Ein Bild, das Text, Logo, Symbol, Grafiken enthält.&#10;&#10;KI-generierte Inhalte können fehlerhaft sein.">
            <a:extLst>
              <a:ext uri="{FF2B5EF4-FFF2-40B4-BE49-F238E27FC236}">
                <a16:creationId xmlns:a16="http://schemas.microsoft.com/office/drawing/2014/main" id="{17364164-C5D9-9CD3-06F3-87CEE619D3E9}"/>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821771" y="5844095"/>
            <a:ext cx="899795" cy="899795"/>
          </a:xfrm>
          <a:prstGeom prst="rect">
            <a:avLst/>
          </a:prstGeom>
          <a:noFill/>
          <a:ln>
            <a:noFill/>
          </a:ln>
        </p:spPr>
      </p:pic>
    </p:spTree>
    <p:extLst>
      <p:ext uri="{BB962C8B-B14F-4D97-AF65-F5344CB8AC3E}">
        <p14:creationId xmlns:p14="http://schemas.microsoft.com/office/powerpoint/2010/main" val="2212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34</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1" y="2180744"/>
            <a:ext cx="6169983"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rgbClr val="800000"/>
                </a:solidFill>
                <a:latin typeface="Arial" panose="020B0604020202020204" pitchFamily="34" charset="0"/>
                <a:cs typeface="Arial" panose="020B0604020202020204" pitchFamily="34" charset="0"/>
              </a:rPr>
              <a:t>Kurzwaffentypen</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8883978" y="3995780"/>
            <a:ext cx="1989579" cy="19908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7200" b="1" dirty="0">
                <a:latin typeface="Arial" panose="020B0604020202020204" pitchFamily="34" charset="0"/>
                <a:cs typeface="Arial" panose="020B0604020202020204" pitchFamily="34" charset="0"/>
              </a:rPr>
              <a:t>05</a:t>
            </a:r>
          </a:p>
        </p:txBody>
      </p:sp>
      <p:sp>
        <p:nvSpPr>
          <p:cNvPr id="2" name="Textfeld 1">
            <a:extLst>
              <a:ext uri="{FF2B5EF4-FFF2-40B4-BE49-F238E27FC236}">
                <a16:creationId xmlns:a16="http://schemas.microsoft.com/office/drawing/2014/main" id="{EDE11073-BF1B-A434-5606-D9551B3DA0CD}"/>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80467046-5ED4-9B7E-3760-629C9F0C410F}"/>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84587647-B7D1-30C7-2510-B5522CD03ED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76202"/>
            <a:ext cx="899795" cy="899795"/>
          </a:xfrm>
          <a:prstGeom prst="rect">
            <a:avLst/>
          </a:prstGeom>
          <a:noFill/>
          <a:ln>
            <a:noFill/>
          </a:ln>
        </p:spPr>
      </p:pic>
    </p:spTree>
    <p:extLst>
      <p:ext uri="{BB962C8B-B14F-4D97-AF65-F5344CB8AC3E}">
        <p14:creationId xmlns:p14="http://schemas.microsoft.com/office/powerpoint/2010/main" val="3694698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81E2E622-A3A7-F19C-BF05-230185036397}"/>
              </a:ext>
            </a:extLst>
          </p:cNvPr>
          <p:cNvPicPr>
            <a:picLocks noChangeAspect="1"/>
          </p:cNvPicPr>
          <p:nvPr/>
        </p:nvPicPr>
        <p:blipFill>
          <a:blip r:embed="rId2"/>
          <a:stretch>
            <a:fillRect/>
          </a:stretch>
        </p:blipFill>
        <p:spPr>
          <a:xfrm>
            <a:off x="3605568" y="2412960"/>
            <a:ext cx="4980864" cy="3115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hteck 3">
            <a:extLst>
              <a:ext uri="{FF2B5EF4-FFF2-40B4-BE49-F238E27FC236}">
                <a16:creationId xmlns:a16="http://schemas.microsoft.com/office/drawing/2014/main" id="{F3735264-E0DD-0CCF-7591-F9EDD0BF9016}"/>
              </a:ext>
            </a:extLst>
          </p:cNvPr>
          <p:cNvSpPr/>
          <p:nvPr/>
        </p:nvSpPr>
        <p:spPr>
          <a:xfrm>
            <a:off x="0" y="5793800"/>
            <a:ext cx="12192000" cy="1064202"/>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35</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Pistolen</a:t>
            </a:r>
          </a:p>
        </p:txBody>
      </p:sp>
      <p:sp>
        <p:nvSpPr>
          <p:cNvPr id="13" name="Flussdiagramm: Verbinder 12">
            <a:extLst>
              <a:ext uri="{FF2B5EF4-FFF2-40B4-BE49-F238E27FC236}">
                <a16:creationId xmlns:a16="http://schemas.microsoft.com/office/drawing/2014/main" id="{55710CF2-9E7B-5C86-E0EC-CABCA4A334B7}"/>
              </a:ext>
            </a:extLst>
          </p:cNvPr>
          <p:cNvSpPr/>
          <p:nvPr/>
        </p:nvSpPr>
        <p:spPr>
          <a:xfrm>
            <a:off x="565240" y="1512255"/>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14" name="Textplatzhalter 6">
            <a:extLst>
              <a:ext uri="{FF2B5EF4-FFF2-40B4-BE49-F238E27FC236}">
                <a16:creationId xmlns:a16="http://schemas.microsoft.com/office/drawing/2014/main" id="{61D0E67A-D27F-46CF-8F88-1B2C6BFEE0F5}"/>
              </a:ext>
            </a:extLst>
          </p:cNvPr>
          <p:cNvSpPr txBox="1">
            <a:spLocks/>
          </p:cNvSpPr>
          <p:nvPr/>
        </p:nvSpPr>
        <p:spPr bwMode="gray">
          <a:xfrm>
            <a:off x="1451289" y="1351449"/>
            <a:ext cx="10067520" cy="830997"/>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b="1" dirty="0">
                <a:latin typeface="Arial" panose="020B0604020202020204" pitchFamily="34" charset="0"/>
                <a:ea typeface="SimSun" panose="02010600030101010101" pitchFamily="2" charset="-122"/>
              </a:rPr>
              <a:t>Bauteile</a:t>
            </a:r>
          </a:p>
          <a:p>
            <a:pPr lvl="0">
              <a:tabLst>
                <a:tab pos="228600" algn="l"/>
                <a:tab pos="449580" algn="l"/>
              </a:tabLst>
            </a:pPr>
            <a:r>
              <a:rPr lang="de-DE" sz="1800" dirty="0">
                <a:effectLst/>
                <a:latin typeface="Arial" panose="020B0604020202020204" pitchFamily="34" charset="0"/>
                <a:ea typeface="SimSun" panose="02010600030101010101" pitchFamily="2" charset="-122"/>
              </a:rPr>
              <a:t>Mündung, Korn, Verschluss, Entriegelungshe</a:t>
            </a:r>
            <a:r>
              <a:rPr lang="de-DE" dirty="0">
                <a:latin typeface="Arial" panose="020B0604020202020204" pitchFamily="34" charset="0"/>
                <a:ea typeface="SimSun" panose="02010600030101010101" pitchFamily="2" charset="-122"/>
              </a:rPr>
              <a:t>bel, Kimme, (Sicherung), (Hahn), Montageverriegelung, Abzug, Abzugsbügel, Magazinhalter, Magazin, Griffstück</a:t>
            </a:r>
            <a:endParaRPr lang="de-DE" sz="1800" dirty="0">
              <a:effectLst/>
              <a:latin typeface="Arial" panose="020B0604020202020204" pitchFamily="34" charset="0"/>
              <a:ea typeface="SimSun" panose="02010600030101010101" pitchFamily="2" charset="-122"/>
            </a:endParaRPr>
          </a:p>
        </p:txBody>
      </p:sp>
      <p:sp>
        <p:nvSpPr>
          <p:cNvPr id="2" name="Textfeld 1">
            <a:extLst>
              <a:ext uri="{FF2B5EF4-FFF2-40B4-BE49-F238E27FC236}">
                <a16:creationId xmlns:a16="http://schemas.microsoft.com/office/drawing/2014/main" id="{6FAAA176-5040-9B59-BBC8-1F93A9BF49CB}"/>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9B97D8F6-1232-2D2A-911A-2C44C13630FE}"/>
              </a:ext>
            </a:extLst>
          </p:cNvPr>
          <p:cNvSpPr txBox="1"/>
          <p:nvPr/>
        </p:nvSpPr>
        <p:spPr>
          <a:xfrm>
            <a:off x="470434" y="5604185"/>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48E5964C-CC64-F780-6D6A-6B648F40174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821771" y="5858765"/>
            <a:ext cx="899795" cy="899795"/>
          </a:xfrm>
          <a:prstGeom prst="rect">
            <a:avLst/>
          </a:prstGeom>
          <a:noFill/>
          <a:ln>
            <a:noFill/>
          </a:ln>
        </p:spPr>
      </p:pic>
    </p:spTree>
    <p:extLst>
      <p:ext uri="{BB962C8B-B14F-4D97-AF65-F5344CB8AC3E}">
        <p14:creationId xmlns:p14="http://schemas.microsoft.com/office/powerpoint/2010/main" val="1412250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93800"/>
            <a:ext cx="12192000" cy="1064202"/>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36</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Pistolen</a:t>
            </a:r>
          </a:p>
        </p:txBody>
      </p:sp>
      <p:sp>
        <p:nvSpPr>
          <p:cNvPr id="15" name="Flussdiagramm: Verbinder 14">
            <a:extLst>
              <a:ext uri="{FF2B5EF4-FFF2-40B4-BE49-F238E27FC236}">
                <a16:creationId xmlns:a16="http://schemas.microsoft.com/office/drawing/2014/main" id="{F86C99F2-6454-F8BC-7EC5-2F2D6FC938B9}"/>
              </a:ext>
            </a:extLst>
          </p:cNvPr>
          <p:cNvSpPr/>
          <p:nvPr/>
        </p:nvSpPr>
        <p:spPr>
          <a:xfrm>
            <a:off x="565241" y="1106837"/>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16" name="Textplatzhalter 6">
            <a:extLst>
              <a:ext uri="{FF2B5EF4-FFF2-40B4-BE49-F238E27FC236}">
                <a16:creationId xmlns:a16="http://schemas.microsoft.com/office/drawing/2014/main" id="{601521FB-875B-440B-73E9-12ABF88AA12B}"/>
              </a:ext>
            </a:extLst>
          </p:cNvPr>
          <p:cNvSpPr txBox="1">
            <a:spLocks/>
          </p:cNvSpPr>
          <p:nvPr/>
        </p:nvSpPr>
        <p:spPr bwMode="gray">
          <a:xfrm>
            <a:off x="1451289" y="1219823"/>
            <a:ext cx="2232625"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b="1" dirty="0">
                <a:effectLst/>
                <a:latin typeface="Arial" panose="020B0604020202020204" pitchFamily="34" charset="0"/>
                <a:ea typeface="SimSun" panose="02010600030101010101" pitchFamily="2" charset="-122"/>
              </a:rPr>
              <a:t>Funktionsweise</a:t>
            </a:r>
          </a:p>
        </p:txBody>
      </p:sp>
      <p:pic>
        <p:nvPicPr>
          <p:cNvPr id="8" name="Onlinemedien 7" title="How a Glock Works">
            <a:hlinkClick r:id="" action="ppaction://media"/>
            <a:extLst>
              <a:ext uri="{FF2B5EF4-FFF2-40B4-BE49-F238E27FC236}">
                <a16:creationId xmlns:a16="http://schemas.microsoft.com/office/drawing/2014/main" id="{57853A2E-F8C9-7489-5B79-96CF794FDCF2}"/>
              </a:ext>
            </a:extLst>
          </p:cNvPr>
          <p:cNvPicPr>
            <a:picLocks noRot="1" noChangeAspect="1"/>
          </p:cNvPicPr>
          <p:nvPr>
            <a:videoFile r:link="rId1"/>
          </p:nvPr>
        </p:nvPicPr>
        <p:blipFill>
          <a:blip r:embed="rId3"/>
          <a:stretch>
            <a:fillRect/>
          </a:stretch>
        </p:blipFill>
        <p:spPr>
          <a:xfrm>
            <a:off x="2716030" y="1676539"/>
            <a:ext cx="6435404" cy="3636000"/>
          </a:xfrm>
          <a:prstGeom prst="rect">
            <a:avLst/>
          </a:prstGeom>
          <a:ln>
            <a:noFill/>
          </a:ln>
          <a:effectLst>
            <a:outerShdw blurRad="190500" algn="tl" rotWithShape="0">
              <a:srgbClr val="000000">
                <a:alpha val="70000"/>
              </a:srgbClr>
            </a:outerShdw>
          </a:effectLst>
        </p:spPr>
      </p:pic>
      <p:sp>
        <p:nvSpPr>
          <p:cNvPr id="2" name="Textfeld 1">
            <a:extLst>
              <a:ext uri="{FF2B5EF4-FFF2-40B4-BE49-F238E27FC236}">
                <a16:creationId xmlns:a16="http://schemas.microsoft.com/office/drawing/2014/main" id="{6FAAA176-5040-9B59-BBC8-1F93A9BF49CB}"/>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9B97D8F6-1232-2D2A-911A-2C44C13630FE}"/>
              </a:ext>
            </a:extLst>
          </p:cNvPr>
          <p:cNvSpPr txBox="1"/>
          <p:nvPr/>
        </p:nvSpPr>
        <p:spPr>
          <a:xfrm>
            <a:off x="470434" y="5604185"/>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2EDB8592-2D25-963B-2CD2-0D6FB5DF89A3}"/>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821771" y="5848730"/>
            <a:ext cx="899795" cy="899795"/>
          </a:xfrm>
          <a:prstGeom prst="rect">
            <a:avLst/>
          </a:prstGeom>
          <a:noFill/>
          <a:ln>
            <a:noFill/>
          </a:ln>
        </p:spPr>
      </p:pic>
    </p:spTree>
    <p:extLst>
      <p:ext uri="{BB962C8B-B14F-4D97-AF65-F5344CB8AC3E}">
        <p14:creationId xmlns:p14="http://schemas.microsoft.com/office/powerpoint/2010/main" val="357921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37</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Revolver</a:t>
            </a:r>
          </a:p>
        </p:txBody>
      </p:sp>
      <p:sp>
        <p:nvSpPr>
          <p:cNvPr id="13" name="Flussdiagramm: Verbinder 12">
            <a:extLst>
              <a:ext uri="{FF2B5EF4-FFF2-40B4-BE49-F238E27FC236}">
                <a16:creationId xmlns:a16="http://schemas.microsoft.com/office/drawing/2014/main" id="{55710CF2-9E7B-5C86-E0EC-CABCA4A334B7}"/>
              </a:ext>
            </a:extLst>
          </p:cNvPr>
          <p:cNvSpPr/>
          <p:nvPr/>
        </p:nvSpPr>
        <p:spPr>
          <a:xfrm>
            <a:off x="565240" y="1666335"/>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14" name="Textplatzhalter 6">
            <a:extLst>
              <a:ext uri="{FF2B5EF4-FFF2-40B4-BE49-F238E27FC236}">
                <a16:creationId xmlns:a16="http://schemas.microsoft.com/office/drawing/2014/main" id="{61D0E67A-D27F-46CF-8F88-1B2C6BFEE0F5}"/>
              </a:ext>
            </a:extLst>
          </p:cNvPr>
          <p:cNvSpPr txBox="1">
            <a:spLocks/>
          </p:cNvSpPr>
          <p:nvPr/>
        </p:nvSpPr>
        <p:spPr bwMode="gray">
          <a:xfrm>
            <a:off x="1451288" y="1502322"/>
            <a:ext cx="9955688" cy="830997"/>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b="1" dirty="0">
                <a:effectLst/>
                <a:latin typeface="Arial" panose="020B0604020202020204" pitchFamily="34" charset="0"/>
                <a:ea typeface="SimSun" panose="02010600030101010101" pitchFamily="2" charset="-122"/>
              </a:rPr>
              <a:t>Bauteile</a:t>
            </a:r>
          </a:p>
          <a:p>
            <a:pPr lvl="0" algn="just">
              <a:tabLst>
                <a:tab pos="228600" algn="l"/>
                <a:tab pos="449580" algn="l"/>
              </a:tabLst>
            </a:pPr>
            <a:r>
              <a:rPr lang="de-DE" dirty="0">
                <a:latin typeface="Arial" panose="020B0604020202020204" pitchFamily="34" charset="0"/>
                <a:ea typeface="SimSun" panose="02010600030101010101" pitchFamily="2" charset="-122"/>
              </a:rPr>
              <a:t>Lauf, Patronenauswerfer, Trommel mit Patronenlager, Hahn, Griffstückrahmen, Abzug, Abzugsbügel, Griff</a:t>
            </a:r>
            <a:endParaRPr lang="de-DE" sz="1800" dirty="0">
              <a:effectLst/>
              <a:latin typeface="Arial" panose="020B0604020202020204" pitchFamily="34" charset="0"/>
              <a:ea typeface="SimSun" panose="02010600030101010101" pitchFamily="2" charset="-122"/>
            </a:endParaRPr>
          </a:p>
        </p:txBody>
      </p:sp>
      <p:pic>
        <p:nvPicPr>
          <p:cNvPr id="9" name="Grafik 8">
            <a:extLst>
              <a:ext uri="{FF2B5EF4-FFF2-40B4-BE49-F238E27FC236}">
                <a16:creationId xmlns:a16="http://schemas.microsoft.com/office/drawing/2014/main" id="{86B73BFB-244F-55C3-F1D2-8A4DDBA9BED9}"/>
              </a:ext>
            </a:extLst>
          </p:cNvPr>
          <p:cNvPicPr>
            <a:picLocks noChangeAspect="1"/>
          </p:cNvPicPr>
          <p:nvPr/>
        </p:nvPicPr>
        <p:blipFill>
          <a:blip r:embed="rId2"/>
          <a:stretch>
            <a:fillRect/>
          </a:stretch>
        </p:blipFill>
        <p:spPr>
          <a:xfrm>
            <a:off x="4338979" y="2723202"/>
            <a:ext cx="3514041" cy="23384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feld 1">
            <a:extLst>
              <a:ext uri="{FF2B5EF4-FFF2-40B4-BE49-F238E27FC236}">
                <a16:creationId xmlns:a16="http://schemas.microsoft.com/office/drawing/2014/main" id="{EFE16F93-D492-9768-09CF-CD4BBD5B1DBD}"/>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485CE48C-2B88-D8C2-F753-4B4F00AA8C52}"/>
              </a:ext>
            </a:extLst>
          </p:cNvPr>
          <p:cNvSpPr txBox="1"/>
          <p:nvPr/>
        </p:nvSpPr>
        <p:spPr>
          <a:xfrm>
            <a:off x="470434" y="5590189"/>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754AF752-FE15-952E-8B58-91C2EEBF6B0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821771" y="5858765"/>
            <a:ext cx="899795" cy="899795"/>
          </a:xfrm>
          <a:prstGeom prst="rect">
            <a:avLst/>
          </a:prstGeom>
          <a:noFill/>
          <a:ln>
            <a:noFill/>
          </a:ln>
        </p:spPr>
      </p:pic>
    </p:spTree>
    <p:extLst>
      <p:ext uri="{BB962C8B-B14F-4D97-AF65-F5344CB8AC3E}">
        <p14:creationId xmlns:p14="http://schemas.microsoft.com/office/powerpoint/2010/main" val="544846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38</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Revolver</a:t>
            </a:r>
          </a:p>
        </p:txBody>
      </p:sp>
      <p:sp>
        <p:nvSpPr>
          <p:cNvPr id="15" name="Flussdiagramm: Verbinder 14">
            <a:extLst>
              <a:ext uri="{FF2B5EF4-FFF2-40B4-BE49-F238E27FC236}">
                <a16:creationId xmlns:a16="http://schemas.microsoft.com/office/drawing/2014/main" id="{F86C99F2-6454-F8BC-7EC5-2F2D6FC938B9}"/>
              </a:ext>
            </a:extLst>
          </p:cNvPr>
          <p:cNvSpPr/>
          <p:nvPr/>
        </p:nvSpPr>
        <p:spPr>
          <a:xfrm>
            <a:off x="565240" y="1120935"/>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16" name="Textplatzhalter 6">
            <a:extLst>
              <a:ext uri="{FF2B5EF4-FFF2-40B4-BE49-F238E27FC236}">
                <a16:creationId xmlns:a16="http://schemas.microsoft.com/office/drawing/2014/main" id="{601521FB-875B-440B-73E9-12ABF88AA12B}"/>
              </a:ext>
            </a:extLst>
          </p:cNvPr>
          <p:cNvSpPr txBox="1">
            <a:spLocks/>
          </p:cNvSpPr>
          <p:nvPr/>
        </p:nvSpPr>
        <p:spPr bwMode="gray">
          <a:xfrm>
            <a:off x="1451288" y="1233921"/>
            <a:ext cx="1949754"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b="1" dirty="0">
                <a:effectLst/>
                <a:latin typeface="Arial" panose="020B0604020202020204" pitchFamily="34" charset="0"/>
                <a:ea typeface="SimSun" panose="02010600030101010101" pitchFamily="2" charset="-122"/>
              </a:rPr>
              <a:t>Funktionsweise</a:t>
            </a:r>
          </a:p>
        </p:txBody>
      </p:sp>
      <p:pic>
        <p:nvPicPr>
          <p:cNvPr id="8" name="Onlinemedien 7" title="How a Revolver Works">
            <a:hlinkClick r:id="" action="ppaction://media"/>
            <a:extLst>
              <a:ext uri="{FF2B5EF4-FFF2-40B4-BE49-F238E27FC236}">
                <a16:creationId xmlns:a16="http://schemas.microsoft.com/office/drawing/2014/main" id="{87315C62-C2AF-6851-C13C-A830EBDB4B25}"/>
              </a:ext>
            </a:extLst>
          </p:cNvPr>
          <p:cNvPicPr>
            <a:picLocks noRot="1" noChangeAspect="1"/>
          </p:cNvPicPr>
          <p:nvPr>
            <a:videoFile r:link="rId1"/>
          </p:nvPr>
        </p:nvPicPr>
        <p:blipFill>
          <a:blip r:embed="rId3"/>
          <a:stretch>
            <a:fillRect/>
          </a:stretch>
        </p:blipFill>
        <p:spPr>
          <a:xfrm>
            <a:off x="2747888" y="1712423"/>
            <a:ext cx="6371688" cy="3600000"/>
          </a:xfrm>
          <a:prstGeom prst="rect">
            <a:avLst/>
          </a:prstGeom>
          <a:ln>
            <a:noFill/>
          </a:ln>
          <a:effectLst>
            <a:outerShdw blurRad="190500" algn="tl" rotWithShape="0">
              <a:srgbClr val="000000">
                <a:alpha val="70000"/>
              </a:srgbClr>
            </a:outerShdw>
          </a:effectLst>
        </p:spPr>
      </p:pic>
      <p:sp>
        <p:nvSpPr>
          <p:cNvPr id="2" name="Textfeld 1">
            <a:extLst>
              <a:ext uri="{FF2B5EF4-FFF2-40B4-BE49-F238E27FC236}">
                <a16:creationId xmlns:a16="http://schemas.microsoft.com/office/drawing/2014/main" id="{EFE16F93-D492-9768-09CF-CD4BBD5B1DBD}"/>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485CE48C-2B88-D8C2-F753-4B4F00AA8C52}"/>
              </a:ext>
            </a:extLst>
          </p:cNvPr>
          <p:cNvSpPr txBox="1"/>
          <p:nvPr/>
        </p:nvSpPr>
        <p:spPr>
          <a:xfrm>
            <a:off x="470434" y="5590189"/>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1B0C6D33-036F-A268-BC15-9465668BB0CC}"/>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821771" y="5850531"/>
            <a:ext cx="899795" cy="899795"/>
          </a:xfrm>
          <a:prstGeom prst="rect">
            <a:avLst/>
          </a:prstGeom>
          <a:noFill/>
          <a:ln>
            <a:noFill/>
          </a:ln>
        </p:spPr>
      </p:pic>
    </p:spTree>
    <p:extLst>
      <p:ext uri="{BB962C8B-B14F-4D97-AF65-F5344CB8AC3E}">
        <p14:creationId xmlns:p14="http://schemas.microsoft.com/office/powerpoint/2010/main" val="340667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87474"/>
            <a:ext cx="12192000" cy="1070528"/>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39</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6848636"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Sicherungssysteme</a:t>
            </a:r>
          </a:p>
        </p:txBody>
      </p:sp>
      <p:graphicFrame>
        <p:nvGraphicFramePr>
          <p:cNvPr id="9" name="Tabelle 8">
            <a:extLst>
              <a:ext uri="{FF2B5EF4-FFF2-40B4-BE49-F238E27FC236}">
                <a16:creationId xmlns:a16="http://schemas.microsoft.com/office/drawing/2014/main" id="{9C876DFD-9526-3429-DC29-D3BBD0B87F5D}"/>
              </a:ext>
            </a:extLst>
          </p:cNvPr>
          <p:cNvGraphicFramePr>
            <a:graphicFrameLocks noGrp="1"/>
          </p:cNvGraphicFramePr>
          <p:nvPr>
            <p:extLst>
              <p:ext uri="{D42A27DB-BD31-4B8C-83A1-F6EECF244321}">
                <p14:modId xmlns:p14="http://schemas.microsoft.com/office/powerpoint/2010/main" val="3338054576"/>
              </p:ext>
            </p:extLst>
          </p:nvPr>
        </p:nvGraphicFramePr>
        <p:xfrm>
          <a:off x="1485772" y="1683474"/>
          <a:ext cx="9220455" cy="2336440"/>
        </p:xfrm>
        <a:graphic>
          <a:graphicData uri="http://schemas.openxmlformats.org/drawingml/2006/table">
            <a:tbl>
              <a:tblPr firstRow="1" bandRow="1">
                <a:tableStyleId>{93296810-A885-4BE3-A3E7-6D5BEEA58F35}</a:tableStyleId>
              </a:tblPr>
              <a:tblGrid>
                <a:gridCol w="4611470">
                  <a:extLst>
                    <a:ext uri="{9D8B030D-6E8A-4147-A177-3AD203B41FA5}">
                      <a16:colId xmlns:a16="http://schemas.microsoft.com/office/drawing/2014/main" val="1763427178"/>
                    </a:ext>
                  </a:extLst>
                </a:gridCol>
                <a:gridCol w="4608985">
                  <a:extLst>
                    <a:ext uri="{9D8B030D-6E8A-4147-A177-3AD203B41FA5}">
                      <a16:colId xmlns:a16="http://schemas.microsoft.com/office/drawing/2014/main" val="535029511"/>
                    </a:ext>
                  </a:extLst>
                </a:gridCol>
              </a:tblGrid>
              <a:tr h="449896">
                <a:tc>
                  <a:txBody>
                    <a:bodyPr/>
                    <a:lstStyle/>
                    <a:p>
                      <a:r>
                        <a:rPr lang="de-DE" sz="2000" dirty="0">
                          <a:latin typeface="Arial" panose="020B0604020202020204" pitchFamily="34" charset="0"/>
                          <a:cs typeface="Arial" panose="020B0604020202020204" pitchFamily="34" charset="0"/>
                        </a:rPr>
                        <a:t>Pistolen</a:t>
                      </a:r>
                    </a:p>
                  </a:txBody>
                  <a:tcPr>
                    <a:solidFill>
                      <a:srgbClr val="800000"/>
                    </a:solidFill>
                  </a:tcPr>
                </a:tc>
                <a:tc>
                  <a:txBody>
                    <a:bodyPr/>
                    <a:lstStyle/>
                    <a:p>
                      <a:r>
                        <a:rPr lang="de-DE" sz="2000" dirty="0">
                          <a:latin typeface="Arial" panose="020B0604020202020204" pitchFamily="34" charset="0"/>
                          <a:cs typeface="Arial" panose="020B0604020202020204" pitchFamily="34" charset="0"/>
                        </a:rPr>
                        <a:t>Revolver</a:t>
                      </a:r>
                    </a:p>
                  </a:txBody>
                  <a:tcPr>
                    <a:solidFill>
                      <a:srgbClr val="800000"/>
                    </a:solidFill>
                  </a:tcPr>
                </a:tc>
                <a:extLst>
                  <a:ext uri="{0D108BD9-81ED-4DB2-BD59-A6C34878D82A}">
                    <a16:rowId xmlns:a16="http://schemas.microsoft.com/office/drawing/2014/main" val="2316750509"/>
                  </a:ext>
                </a:extLst>
              </a:tr>
              <a:tr h="460422">
                <a:tc>
                  <a:txBody>
                    <a:bodyPr/>
                    <a:lstStyle/>
                    <a:p>
                      <a:r>
                        <a:rPr lang="de-DE" dirty="0">
                          <a:latin typeface="Arial" panose="020B0604020202020204" pitchFamily="34" charset="0"/>
                          <a:cs typeface="Arial" panose="020B0604020202020204" pitchFamily="34" charset="0"/>
                        </a:rPr>
                        <a:t>ggf. Abzugssicherung</a:t>
                      </a:r>
                    </a:p>
                  </a:txBody>
                  <a:tcPr/>
                </a:tc>
                <a:tc rowSpan="4">
                  <a:txBody>
                    <a:bodyPr/>
                    <a:lstStyle/>
                    <a:p>
                      <a:r>
                        <a:rPr lang="de-DE" dirty="0">
                          <a:latin typeface="Arial" panose="020B0604020202020204" pitchFamily="34" charset="0"/>
                          <a:cs typeface="Arial" panose="020B0604020202020204" pitchFamily="34" charset="0"/>
                        </a:rPr>
                        <a:t>Keine, ggf. Fallsicherung</a:t>
                      </a:r>
                    </a:p>
                  </a:txBody>
                  <a:tcPr/>
                </a:tc>
                <a:extLst>
                  <a:ext uri="{0D108BD9-81ED-4DB2-BD59-A6C34878D82A}">
                    <a16:rowId xmlns:a16="http://schemas.microsoft.com/office/drawing/2014/main" val="476493796"/>
                  </a:ext>
                </a:extLst>
              </a:tr>
              <a:tr h="485167">
                <a:tc>
                  <a:txBody>
                    <a:bodyPr/>
                    <a:lstStyle/>
                    <a:p>
                      <a:r>
                        <a:rPr lang="de-DE" dirty="0">
                          <a:latin typeface="Arial" panose="020B0604020202020204" pitchFamily="34" charset="0"/>
                          <a:cs typeface="Arial" panose="020B0604020202020204" pitchFamily="34" charset="0"/>
                        </a:rPr>
                        <a:t>ggf. Schlagbolzensicherung</a:t>
                      </a:r>
                    </a:p>
                  </a:txBody>
                  <a:tcPr/>
                </a:tc>
                <a:tc vMerge="1">
                  <a:txBody>
                    <a:bodyPr/>
                    <a:lstStyle/>
                    <a:p>
                      <a:r>
                        <a:rPr lang="de-DE" dirty="0">
                          <a:latin typeface="Arial" panose="020B0604020202020204" pitchFamily="34" charset="0"/>
                          <a:cs typeface="Arial" panose="020B0604020202020204" pitchFamily="34" charset="0"/>
                        </a:rPr>
                        <a:t>Konstruktionsbedingt lassen sich in einem Revolver stärkere Kaliber schießen</a:t>
                      </a:r>
                    </a:p>
                  </a:txBody>
                  <a:tcPr/>
                </a:tc>
                <a:extLst>
                  <a:ext uri="{0D108BD9-81ED-4DB2-BD59-A6C34878D82A}">
                    <a16:rowId xmlns:a16="http://schemas.microsoft.com/office/drawing/2014/main" val="1515409398"/>
                  </a:ext>
                </a:extLst>
              </a:tr>
              <a:tr h="491059">
                <a:tc>
                  <a:txBody>
                    <a:bodyPr/>
                    <a:lstStyle/>
                    <a:p>
                      <a:r>
                        <a:rPr lang="de-DE" dirty="0">
                          <a:latin typeface="Arial" panose="020B0604020202020204" pitchFamily="34" charset="0"/>
                          <a:cs typeface="Arial" panose="020B0604020202020204" pitchFamily="34" charset="0"/>
                        </a:rPr>
                        <a:t>ggf. Fallsicherung</a:t>
                      </a:r>
                    </a:p>
                  </a:txBody>
                  <a:tcPr/>
                </a:tc>
                <a:tc vMerge="1">
                  <a:txBody>
                    <a:bodyPr/>
                    <a:lstStyle/>
                    <a:p>
                      <a:r>
                        <a:rPr lang="de-DE" dirty="0">
                          <a:latin typeface="Arial" panose="020B0604020202020204" pitchFamily="34" charset="0"/>
                          <a:cs typeface="Arial" panose="020B0604020202020204" pitchFamily="34" charset="0"/>
                        </a:rPr>
                        <a:t>verfügen über weniger beweglicher Teile und somit über weniger potenzieller Verschleißteile</a:t>
                      </a:r>
                    </a:p>
                  </a:txBody>
                  <a:tcPr/>
                </a:tc>
                <a:extLst>
                  <a:ext uri="{0D108BD9-81ED-4DB2-BD59-A6C34878D82A}">
                    <a16:rowId xmlns:a16="http://schemas.microsoft.com/office/drawing/2014/main" val="1989297862"/>
                  </a:ext>
                </a:extLst>
              </a:tr>
              <a:tr h="449896">
                <a:tc>
                  <a:txBody>
                    <a:bodyPr/>
                    <a:lstStyle/>
                    <a:p>
                      <a:r>
                        <a:rPr lang="de-DE" dirty="0">
                          <a:latin typeface="Arial" panose="020B0604020202020204" pitchFamily="34" charset="0"/>
                          <a:cs typeface="Arial" panose="020B0604020202020204" pitchFamily="34" charset="0"/>
                        </a:rPr>
                        <a:t>ggf. Manuelle Sicherung</a:t>
                      </a:r>
                    </a:p>
                  </a:txBody>
                  <a:tcPr/>
                </a:tc>
                <a:tc vMerge="1">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7020514"/>
                  </a:ext>
                </a:extLst>
              </a:tr>
            </a:tbl>
          </a:graphicData>
        </a:graphic>
      </p:graphicFrame>
      <p:sp>
        <p:nvSpPr>
          <p:cNvPr id="2" name="Textfeld 1">
            <a:extLst>
              <a:ext uri="{FF2B5EF4-FFF2-40B4-BE49-F238E27FC236}">
                <a16:creationId xmlns:a16="http://schemas.microsoft.com/office/drawing/2014/main" id="{3C944316-1866-F679-AB53-AEAE00269788}"/>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374F1CBB-874D-75F7-FBB1-9485CBC466A2}"/>
              </a:ext>
            </a:extLst>
          </p:cNvPr>
          <p:cNvSpPr txBox="1"/>
          <p:nvPr/>
        </p:nvSpPr>
        <p:spPr>
          <a:xfrm>
            <a:off x="470434" y="5602808"/>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B6F02428-850B-BC7B-F5A5-5BDFA6267AC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21771" y="5858765"/>
            <a:ext cx="899795" cy="899795"/>
          </a:xfrm>
          <a:prstGeom prst="rect">
            <a:avLst/>
          </a:prstGeom>
          <a:noFill/>
          <a:ln>
            <a:noFill/>
          </a:ln>
        </p:spPr>
      </p:pic>
    </p:spTree>
    <p:extLst>
      <p:ext uri="{BB962C8B-B14F-4D97-AF65-F5344CB8AC3E}">
        <p14:creationId xmlns:p14="http://schemas.microsoft.com/office/powerpoint/2010/main" val="127376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4</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1" y="374234"/>
            <a:ext cx="4253553"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000" b="1" dirty="0">
                <a:solidFill>
                  <a:srgbClr val="800000"/>
                </a:solidFill>
                <a:latin typeface="Arial" panose="020B0604020202020204" pitchFamily="34" charset="0"/>
                <a:cs typeface="Arial" panose="020B0604020202020204" pitchFamily="34" charset="0"/>
              </a:rPr>
              <a:t>Organisatorisches</a:t>
            </a:r>
          </a:p>
        </p:txBody>
      </p:sp>
      <p:sp>
        <p:nvSpPr>
          <p:cNvPr id="13" name="Flussdiagramm: Verbinder 12">
            <a:extLst>
              <a:ext uri="{FF2B5EF4-FFF2-40B4-BE49-F238E27FC236}">
                <a16:creationId xmlns:a16="http://schemas.microsoft.com/office/drawing/2014/main" id="{55710CF2-9E7B-5C86-E0EC-CABCA4A334B7}"/>
              </a:ext>
            </a:extLst>
          </p:cNvPr>
          <p:cNvSpPr/>
          <p:nvPr/>
        </p:nvSpPr>
        <p:spPr>
          <a:xfrm>
            <a:off x="565242" y="1262743"/>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14" name="Textplatzhalter 6">
            <a:extLst>
              <a:ext uri="{FF2B5EF4-FFF2-40B4-BE49-F238E27FC236}">
                <a16:creationId xmlns:a16="http://schemas.microsoft.com/office/drawing/2014/main" id="{61D0E67A-D27F-46CF-8F88-1B2C6BFEE0F5}"/>
              </a:ext>
            </a:extLst>
          </p:cNvPr>
          <p:cNvSpPr txBox="1">
            <a:spLocks/>
          </p:cNvSpPr>
          <p:nvPr/>
        </p:nvSpPr>
        <p:spPr bwMode="gray">
          <a:xfrm>
            <a:off x="1451290" y="1375728"/>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Kontrolle der Jagdscheine</a:t>
            </a:r>
          </a:p>
        </p:txBody>
      </p:sp>
      <p:sp>
        <p:nvSpPr>
          <p:cNvPr id="15" name="Flussdiagramm: Verbinder 14">
            <a:extLst>
              <a:ext uri="{FF2B5EF4-FFF2-40B4-BE49-F238E27FC236}">
                <a16:creationId xmlns:a16="http://schemas.microsoft.com/office/drawing/2014/main" id="{F86C99F2-6454-F8BC-7EC5-2F2D6FC938B9}"/>
              </a:ext>
            </a:extLst>
          </p:cNvPr>
          <p:cNvSpPr/>
          <p:nvPr/>
        </p:nvSpPr>
        <p:spPr>
          <a:xfrm>
            <a:off x="565241" y="1925221"/>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16" name="Textplatzhalter 6">
            <a:extLst>
              <a:ext uri="{FF2B5EF4-FFF2-40B4-BE49-F238E27FC236}">
                <a16:creationId xmlns:a16="http://schemas.microsoft.com/office/drawing/2014/main" id="{601521FB-875B-440B-73E9-12ABF88AA12B}"/>
              </a:ext>
            </a:extLst>
          </p:cNvPr>
          <p:cNvSpPr txBox="1">
            <a:spLocks/>
          </p:cNvSpPr>
          <p:nvPr/>
        </p:nvSpPr>
        <p:spPr bwMode="gray">
          <a:xfrm>
            <a:off x="1451289" y="2038207"/>
            <a:ext cx="9146541"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Kurze Vorstellungsrunde </a:t>
            </a:r>
            <a:r>
              <a:rPr kumimoji="0" lang="de-DE" sz="1600" b="0" i="0" u="none" strike="noStrike" kern="1200" cap="none" spc="0" normalizeH="0" baseline="0" noProof="0" dirty="0">
                <a:ln>
                  <a:noFill/>
                </a:ln>
                <a:solidFill>
                  <a:sysClr val="windowText" lastClr="000000"/>
                </a:solidFill>
                <a:effectLst/>
                <a:uLnTx/>
                <a:uFillTx/>
                <a:latin typeface="Arial"/>
                <a:ea typeface="+mn-ea"/>
                <a:cs typeface="+mn-cs"/>
              </a:rPr>
              <a:t>(Name, Vorname, Grund der Teilnahme, bisherige Erfahrungen)</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7" name="Flussdiagramm: Verbinder 16">
            <a:extLst>
              <a:ext uri="{FF2B5EF4-FFF2-40B4-BE49-F238E27FC236}">
                <a16:creationId xmlns:a16="http://schemas.microsoft.com/office/drawing/2014/main" id="{1D08CAE7-26CA-2E59-B9D0-9A8E9079279A}"/>
              </a:ext>
            </a:extLst>
          </p:cNvPr>
          <p:cNvSpPr/>
          <p:nvPr/>
        </p:nvSpPr>
        <p:spPr>
          <a:xfrm>
            <a:off x="565241" y="2591996"/>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18" name="Textplatzhalter 6">
            <a:extLst>
              <a:ext uri="{FF2B5EF4-FFF2-40B4-BE49-F238E27FC236}">
                <a16:creationId xmlns:a16="http://schemas.microsoft.com/office/drawing/2014/main" id="{EF8C59BA-BFC8-F306-D756-6D1092CF3BAF}"/>
              </a:ext>
            </a:extLst>
          </p:cNvPr>
          <p:cNvSpPr txBox="1">
            <a:spLocks/>
          </p:cNvSpPr>
          <p:nvPr/>
        </p:nvSpPr>
        <p:spPr bwMode="gray">
          <a:xfrm>
            <a:off x="1451289" y="2570688"/>
            <a:ext cx="10251716" cy="553998"/>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Einverständnis zum Duzen und zum „Anfassen“ zur Fehlerkorrektur während der praktischen Ausbildung</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9" name="Flussdiagramm: Verbinder 18">
            <a:extLst>
              <a:ext uri="{FF2B5EF4-FFF2-40B4-BE49-F238E27FC236}">
                <a16:creationId xmlns:a16="http://schemas.microsoft.com/office/drawing/2014/main" id="{6A910E18-85CA-E662-DFF6-7B826D2FAAAC}"/>
              </a:ext>
            </a:extLst>
          </p:cNvPr>
          <p:cNvSpPr/>
          <p:nvPr/>
        </p:nvSpPr>
        <p:spPr>
          <a:xfrm>
            <a:off x="565241" y="3266363"/>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20" name="Textplatzhalter 6">
            <a:extLst>
              <a:ext uri="{FF2B5EF4-FFF2-40B4-BE49-F238E27FC236}">
                <a16:creationId xmlns:a16="http://schemas.microsoft.com/office/drawing/2014/main" id="{6BE06764-917A-61C9-EBA0-E8B96EA938DB}"/>
              </a:ext>
            </a:extLst>
          </p:cNvPr>
          <p:cNvSpPr txBox="1">
            <a:spLocks/>
          </p:cNvSpPr>
          <p:nvPr/>
        </p:nvSpPr>
        <p:spPr bwMode="gray">
          <a:xfrm>
            <a:off x="1451289" y="3375143"/>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Klärung offener Fragen</a:t>
            </a:r>
          </a:p>
        </p:txBody>
      </p:sp>
      <p:sp>
        <p:nvSpPr>
          <p:cNvPr id="23" name="Textplatzhalter 6">
            <a:extLst>
              <a:ext uri="{FF2B5EF4-FFF2-40B4-BE49-F238E27FC236}">
                <a16:creationId xmlns:a16="http://schemas.microsoft.com/office/drawing/2014/main" id="{0D3EC34D-B3A8-A405-A771-F7DF37535A5A}"/>
              </a:ext>
            </a:extLst>
          </p:cNvPr>
          <p:cNvSpPr txBox="1">
            <a:spLocks/>
          </p:cNvSpPr>
          <p:nvPr/>
        </p:nvSpPr>
        <p:spPr bwMode="gray">
          <a:xfrm>
            <a:off x="1697283" y="4157017"/>
            <a:ext cx="10005722" cy="830997"/>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rgbClr val="FF0000"/>
                </a:solidFill>
                <a:latin typeface="Arial"/>
              </a:rPr>
              <a:t>Verstöße gegen die </a:t>
            </a:r>
            <a:r>
              <a:rPr lang="de-DE" b="1" dirty="0">
                <a:solidFill>
                  <a:srgbClr val="FF0000"/>
                </a:solidFill>
                <a:latin typeface="Arial"/>
              </a:rPr>
              <a:t>Sicherheitsbestimmungen</a:t>
            </a:r>
            <a:r>
              <a:rPr lang="de-DE" dirty="0">
                <a:solidFill>
                  <a:srgbClr val="FF0000"/>
                </a:solidFill>
                <a:latin typeface="Arial"/>
              </a:rPr>
              <a:t> oder die </a:t>
            </a:r>
            <a:r>
              <a:rPr lang="de-DE" b="1" dirty="0">
                <a:solidFill>
                  <a:srgbClr val="FF0000"/>
                </a:solidFill>
                <a:latin typeface="Arial"/>
              </a:rPr>
              <a:t>Missachtung von Anweisungen</a:t>
            </a:r>
            <a:r>
              <a:rPr lang="de-DE" dirty="0">
                <a:solidFill>
                  <a:srgbClr val="FF0000"/>
                </a:solidFill>
                <a:latin typeface="Arial"/>
              </a:rPr>
              <a:t> durch die Trainer:innen und Aufsichten </a:t>
            </a:r>
            <a:r>
              <a:rPr lang="de-DE" u="sng" dirty="0">
                <a:solidFill>
                  <a:srgbClr val="FF0000"/>
                </a:solidFill>
                <a:latin typeface="Arial"/>
              </a:rPr>
              <a:t>während der Waffenhandhabung </a:t>
            </a:r>
            <a:r>
              <a:rPr lang="de-DE" dirty="0">
                <a:solidFill>
                  <a:srgbClr val="FF0000"/>
                </a:solidFill>
                <a:latin typeface="Arial"/>
              </a:rPr>
              <a:t>oder </a:t>
            </a:r>
            <a:r>
              <a:rPr lang="de-DE" u="sng" dirty="0">
                <a:solidFill>
                  <a:srgbClr val="FF0000"/>
                </a:solidFill>
                <a:latin typeface="Arial"/>
              </a:rPr>
              <a:t>während des Schießens </a:t>
            </a:r>
            <a:r>
              <a:rPr lang="de-DE" dirty="0">
                <a:solidFill>
                  <a:srgbClr val="FF0000"/>
                </a:solidFill>
                <a:latin typeface="Arial"/>
              </a:rPr>
              <a:t>führen zum Ausschluss von der weiteren Seminarteilnahme.</a:t>
            </a:r>
            <a:endParaRPr kumimoji="0" lang="de-DE" sz="1800" b="0" i="0" u="none" strike="noStrike" kern="1200" cap="none" spc="0" normalizeH="0" baseline="0" noProof="0" dirty="0">
              <a:ln>
                <a:noFill/>
              </a:ln>
              <a:solidFill>
                <a:srgbClr val="FF0000"/>
              </a:solidFill>
              <a:effectLst/>
              <a:uLnTx/>
              <a:uFillTx/>
              <a:latin typeface="Arial"/>
              <a:ea typeface="+mn-ea"/>
              <a:cs typeface="+mn-cs"/>
            </a:endParaRPr>
          </a:p>
        </p:txBody>
      </p:sp>
      <p:sp>
        <p:nvSpPr>
          <p:cNvPr id="24" name="Textplatzhalter 6">
            <a:extLst>
              <a:ext uri="{FF2B5EF4-FFF2-40B4-BE49-F238E27FC236}">
                <a16:creationId xmlns:a16="http://schemas.microsoft.com/office/drawing/2014/main" id="{8D307D75-43BF-5B4C-8914-7E95958BAE57}"/>
              </a:ext>
            </a:extLst>
          </p:cNvPr>
          <p:cNvSpPr txBox="1">
            <a:spLocks/>
          </p:cNvSpPr>
          <p:nvPr/>
        </p:nvSpPr>
        <p:spPr bwMode="gray">
          <a:xfrm>
            <a:off x="426153" y="4146989"/>
            <a:ext cx="948738"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b="1" u="sng" dirty="0">
                <a:solidFill>
                  <a:srgbClr val="FF0000"/>
                </a:solidFill>
                <a:latin typeface="Arial"/>
              </a:rPr>
              <a:t>Hinweis:</a:t>
            </a:r>
            <a:endParaRPr kumimoji="0" lang="de-DE" sz="1800" b="1" i="0" u="sng" strike="noStrike" kern="1200" cap="none" spc="0" normalizeH="0" baseline="0" noProof="0" dirty="0">
              <a:ln>
                <a:noFill/>
              </a:ln>
              <a:solidFill>
                <a:srgbClr val="FF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90516A05-20FB-F842-7769-45FACED20A7F}"/>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8B4B319E-B90E-61A0-A679-6D9BBF969C7A}"/>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8" name="Bild 1" descr="Ein Bild, das Text, Logo, Symbol, Grafiken enthält.&#10;&#10;KI-generierte Inhalte können fehlerhaft sein.">
            <a:extLst>
              <a:ext uri="{FF2B5EF4-FFF2-40B4-BE49-F238E27FC236}">
                <a16:creationId xmlns:a16="http://schemas.microsoft.com/office/drawing/2014/main" id="{0629990D-6E4D-FE47-3BB7-8C5D5777A9B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53011"/>
            <a:ext cx="899795" cy="899795"/>
          </a:xfrm>
          <a:prstGeom prst="rect">
            <a:avLst/>
          </a:prstGeom>
          <a:noFill/>
          <a:ln>
            <a:noFill/>
          </a:ln>
        </p:spPr>
      </p:pic>
    </p:spTree>
    <p:extLst>
      <p:ext uri="{BB962C8B-B14F-4D97-AF65-F5344CB8AC3E}">
        <p14:creationId xmlns:p14="http://schemas.microsoft.com/office/powerpoint/2010/main" val="1452407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97078"/>
            <a:ext cx="12192000" cy="1060924"/>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40</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7004484"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Vor- und Nachteile von Pistolen und Revolvern</a:t>
            </a:r>
          </a:p>
        </p:txBody>
      </p:sp>
      <p:graphicFrame>
        <p:nvGraphicFramePr>
          <p:cNvPr id="9" name="Tabelle 8">
            <a:extLst>
              <a:ext uri="{FF2B5EF4-FFF2-40B4-BE49-F238E27FC236}">
                <a16:creationId xmlns:a16="http://schemas.microsoft.com/office/drawing/2014/main" id="{9C876DFD-9526-3429-DC29-D3BBD0B87F5D}"/>
              </a:ext>
            </a:extLst>
          </p:cNvPr>
          <p:cNvGraphicFramePr>
            <a:graphicFrameLocks noGrp="1"/>
          </p:cNvGraphicFramePr>
          <p:nvPr>
            <p:extLst>
              <p:ext uri="{D42A27DB-BD31-4B8C-83A1-F6EECF244321}">
                <p14:modId xmlns:p14="http://schemas.microsoft.com/office/powerpoint/2010/main" val="2388963008"/>
              </p:ext>
            </p:extLst>
          </p:nvPr>
        </p:nvGraphicFramePr>
        <p:xfrm>
          <a:off x="1149030" y="1502944"/>
          <a:ext cx="9893939" cy="3562191"/>
        </p:xfrm>
        <a:graphic>
          <a:graphicData uri="http://schemas.openxmlformats.org/drawingml/2006/table">
            <a:tbl>
              <a:tblPr firstRow="1" bandRow="1">
                <a:tableStyleId>{93296810-A885-4BE3-A3E7-6D5BEEA58F35}</a:tableStyleId>
              </a:tblPr>
              <a:tblGrid>
                <a:gridCol w="4611470">
                  <a:extLst>
                    <a:ext uri="{9D8B030D-6E8A-4147-A177-3AD203B41FA5}">
                      <a16:colId xmlns:a16="http://schemas.microsoft.com/office/drawing/2014/main" val="1763427178"/>
                    </a:ext>
                  </a:extLst>
                </a:gridCol>
                <a:gridCol w="5282469">
                  <a:extLst>
                    <a:ext uri="{9D8B030D-6E8A-4147-A177-3AD203B41FA5}">
                      <a16:colId xmlns:a16="http://schemas.microsoft.com/office/drawing/2014/main" val="535029511"/>
                    </a:ext>
                  </a:extLst>
                </a:gridCol>
              </a:tblGrid>
              <a:tr h="449896">
                <a:tc>
                  <a:txBody>
                    <a:bodyPr/>
                    <a:lstStyle/>
                    <a:p>
                      <a:r>
                        <a:rPr lang="de-DE" sz="2000" dirty="0">
                          <a:latin typeface="Arial" panose="020B0604020202020204" pitchFamily="34" charset="0"/>
                          <a:cs typeface="Arial" panose="020B0604020202020204" pitchFamily="34" charset="0"/>
                        </a:rPr>
                        <a:t>Pistolen</a:t>
                      </a:r>
                    </a:p>
                  </a:txBody>
                  <a:tcPr>
                    <a:solidFill>
                      <a:srgbClr val="800000"/>
                    </a:solidFill>
                  </a:tcPr>
                </a:tc>
                <a:tc>
                  <a:txBody>
                    <a:bodyPr/>
                    <a:lstStyle/>
                    <a:p>
                      <a:r>
                        <a:rPr lang="de-DE" sz="2000" dirty="0">
                          <a:latin typeface="Arial" panose="020B0604020202020204" pitchFamily="34" charset="0"/>
                          <a:cs typeface="Arial" panose="020B0604020202020204" pitchFamily="34" charset="0"/>
                        </a:rPr>
                        <a:t>Revolver</a:t>
                      </a:r>
                    </a:p>
                  </a:txBody>
                  <a:tcPr>
                    <a:solidFill>
                      <a:srgbClr val="800000"/>
                    </a:solidFill>
                  </a:tcPr>
                </a:tc>
                <a:extLst>
                  <a:ext uri="{0D108BD9-81ED-4DB2-BD59-A6C34878D82A}">
                    <a16:rowId xmlns:a16="http://schemas.microsoft.com/office/drawing/2014/main" val="2316750509"/>
                  </a:ext>
                </a:extLst>
              </a:tr>
              <a:tr h="776533">
                <a:tc>
                  <a:txBody>
                    <a:bodyPr/>
                    <a:lstStyle/>
                    <a:p>
                      <a:r>
                        <a:rPr lang="de-DE" dirty="0">
                          <a:latin typeface="Arial" panose="020B0604020202020204" pitchFamily="34" charset="0"/>
                          <a:cs typeface="Arial" panose="020B0604020202020204" pitchFamily="34" charset="0"/>
                        </a:rPr>
                        <a:t>Pistolen mit Polymergriffstücken sind deutlich leichter</a:t>
                      </a:r>
                    </a:p>
                  </a:txBody>
                  <a:tcPr/>
                </a:tc>
                <a:tc>
                  <a:txBody>
                    <a:bodyPr/>
                    <a:lstStyle/>
                    <a:p>
                      <a:r>
                        <a:rPr lang="de-DE" dirty="0">
                          <a:latin typeface="Arial" panose="020B0604020202020204" pitchFamily="34" charset="0"/>
                          <a:cs typeface="Arial" panose="020B0604020202020204" pitchFamily="34" charset="0"/>
                        </a:rPr>
                        <a:t>bieten weniger Potenzial für Waffenstörungen</a:t>
                      </a:r>
                    </a:p>
                  </a:txBody>
                  <a:tcPr/>
                </a:tc>
                <a:extLst>
                  <a:ext uri="{0D108BD9-81ED-4DB2-BD59-A6C34878D82A}">
                    <a16:rowId xmlns:a16="http://schemas.microsoft.com/office/drawing/2014/main" val="476493796"/>
                  </a:ext>
                </a:extLst>
              </a:tr>
              <a:tr h="776533">
                <a:tc>
                  <a:txBody>
                    <a:bodyPr/>
                    <a:lstStyle/>
                    <a:p>
                      <a:r>
                        <a:rPr lang="de-DE" dirty="0">
                          <a:latin typeface="Arial" panose="020B0604020202020204" pitchFamily="34" charset="0"/>
                          <a:cs typeface="Arial" panose="020B0604020202020204" pitchFamily="34" charset="0"/>
                        </a:rPr>
                        <a:t>höhere Magazinkapazität</a:t>
                      </a:r>
                    </a:p>
                  </a:txBody>
                  <a:tcPr/>
                </a:tc>
                <a:tc>
                  <a:txBody>
                    <a:bodyPr/>
                    <a:lstStyle/>
                    <a:p>
                      <a:r>
                        <a:rPr lang="de-DE" dirty="0">
                          <a:latin typeface="Arial" panose="020B0604020202020204" pitchFamily="34" charset="0"/>
                          <a:cs typeface="Arial" panose="020B0604020202020204" pitchFamily="34" charset="0"/>
                        </a:rPr>
                        <a:t>konstruktionsbedingt lassen sich in einem Revolver stärkere Kaliber schießen</a:t>
                      </a:r>
                    </a:p>
                  </a:txBody>
                  <a:tcPr/>
                </a:tc>
                <a:extLst>
                  <a:ext uri="{0D108BD9-81ED-4DB2-BD59-A6C34878D82A}">
                    <a16:rowId xmlns:a16="http://schemas.microsoft.com/office/drawing/2014/main" val="1515409398"/>
                  </a:ext>
                </a:extLst>
              </a:tr>
              <a:tr h="1109333">
                <a:tc>
                  <a:txBody>
                    <a:bodyPr/>
                    <a:lstStyle/>
                    <a:p>
                      <a:r>
                        <a:rPr lang="de-DE" dirty="0">
                          <a:latin typeface="Arial" panose="020B0604020202020204" pitchFamily="34" charset="0"/>
                          <a:cs typeface="Arial" panose="020B0604020202020204" pitchFamily="34" charset="0"/>
                        </a:rPr>
                        <a:t>tendenziell mehr Holster, Aftermarket-, Ersatz- und Tuningteile</a:t>
                      </a:r>
                    </a:p>
                  </a:txBody>
                  <a:tcPr/>
                </a:tc>
                <a:tc>
                  <a:txBody>
                    <a:bodyPr/>
                    <a:lstStyle/>
                    <a:p>
                      <a:r>
                        <a:rPr lang="de-DE" dirty="0">
                          <a:latin typeface="Arial" panose="020B0604020202020204" pitchFamily="34" charset="0"/>
                          <a:cs typeface="Arial" panose="020B0604020202020204" pitchFamily="34" charset="0"/>
                        </a:rPr>
                        <a:t>verfügen über weniger beweglicher Teile und somit über weniger potenzieller Verschleißteile</a:t>
                      </a:r>
                    </a:p>
                  </a:txBody>
                  <a:tcPr/>
                </a:tc>
                <a:extLst>
                  <a:ext uri="{0D108BD9-81ED-4DB2-BD59-A6C34878D82A}">
                    <a16:rowId xmlns:a16="http://schemas.microsoft.com/office/drawing/2014/main" val="1989297862"/>
                  </a:ext>
                </a:extLst>
              </a:tr>
              <a:tr h="449896">
                <a:tc>
                  <a:txBody>
                    <a:bodyPr/>
                    <a:lstStyle/>
                    <a:p>
                      <a:r>
                        <a:rPr lang="de-DE" dirty="0">
                          <a:latin typeface="Arial" panose="020B0604020202020204" pitchFamily="34" charset="0"/>
                          <a:cs typeface="Arial" panose="020B0604020202020204" pitchFamily="34" charset="0"/>
                        </a:rPr>
                        <a:t>flachere Bauweise</a:t>
                      </a: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7020514"/>
                  </a:ext>
                </a:extLst>
              </a:tr>
            </a:tbl>
          </a:graphicData>
        </a:graphic>
      </p:graphicFrame>
      <p:sp>
        <p:nvSpPr>
          <p:cNvPr id="2" name="Textfeld 1">
            <a:extLst>
              <a:ext uri="{FF2B5EF4-FFF2-40B4-BE49-F238E27FC236}">
                <a16:creationId xmlns:a16="http://schemas.microsoft.com/office/drawing/2014/main" id="{68B40E3E-D6D5-892B-2103-C9C18A6F069C}"/>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CFFC7C21-E060-B944-CCCE-2881A0BB30D5}"/>
              </a:ext>
            </a:extLst>
          </p:cNvPr>
          <p:cNvSpPr txBox="1"/>
          <p:nvPr/>
        </p:nvSpPr>
        <p:spPr>
          <a:xfrm>
            <a:off x="482848" y="5606944"/>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EB0AAA0D-A183-8B24-C560-136D5B61FDE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9357" y="5858765"/>
            <a:ext cx="899795" cy="899795"/>
          </a:xfrm>
          <a:prstGeom prst="rect">
            <a:avLst/>
          </a:prstGeom>
          <a:noFill/>
          <a:ln>
            <a:noFill/>
          </a:ln>
        </p:spPr>
      </p:pic>
    </p:spTree>
    <p:extLst>
      <p:ext uri="{BB962C8B-B14F-4D97-AF65-F5344CB8AC3E}">
        <p14:creationId xmlns:p14="http://schemas.microsoft.com/office/powerpoint/2010/main" val="1900182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9D71A-5203-FDC1-3FF8-EC750DFF3E22}"/>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708D0ABA-6167-9182-8055-B061A74AF922}"/>
              </a:ext>
            </a:extLst>
          </p:cNvPr>
          <p:cNvSpPr/>
          <p:nvPr/>
        </p:nvSpPr>
        <p:spPr>
          <a:xfrm>
            <a:off x="0" y="5797078"/>
            <a:ext cx="12192000" cy="1060924"/>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05453149-B76D-490F-44E8-EB33BC6DB36C}"/>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41</a:t>
            </a:fld>
            <a:endParaRPr lang="de-DE" dirty="0"/>
          </a:p>
        </p:txBody>
      </p:sp>
      <p:sp>
        <p:nvSpPr>
          <p:cNvPr id="7" name="Titel 1">
            <a:extLst>
              <a:ext uri="{FF2B5EF4-FFF2-40B4-BE49-F238E27FC236}">
                <a16:creationId xmlns:a16="http://schemas.microsoft.com/office/drawing/2014/main" id="{EDB08EEA-1689-D6BB-B9A9-136EC717FCD7}"/>
              </a:ext>
            </a:extLst>
          </p:cNvPr>
          <p:cNvSpPr txBox="1">
            <a:spLocks/>
          </p:cNvSpPr>
          <p:nvPr/>
        </p:nvSpPr>
        <p:spPr>
          <a:xfrm>
            <a:off x="565240" y="374234"/>
            <a:ext cx="7004484"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Abzüge</a:t>
            </a:r>
          </a:p>
        </p:txBody>
      </p:sp>
      <p:graphicFrame>
        <p:nvGraphicFramePr>
          <p:cNvPr id="9" name="Tabelle 8">
            <a:extLst>
              <a:ext uri="{FF2B5EF4-FFF2-40B4-BE49-F238E27FC236}">
                <a16:creationId xmlns:a16="http://schemas.microsoft.com/office/drawing/2014/main" id="{D3B65F2B-AE02-2531-DB05-8A564175F509}"/>
              </a:ext>
            </a:extLst>
          </p:cNvPr>
          <p:cNvGraphicFramePr>
            <a:graphicFrameLocks noGrp="1"/>
          </p:cNvGraphicFramePr>
          <p:nvPr>
            <p:extLst>
              <p:ext uri="{D42A27DB-BD31-4B8C-83A1-F6EECF244321}">
                <p14:modId xmlns:p14="http://schemas.microsoft.com/office/powerpoint/2010/main" val="1407697989"/>
              </p:ext>
            </p:extLst>
          </p:nvPr>
        </p:nvGraphicFramePr>
        <p:xfrm>
          <a:off x="565240" y="1129032"/>
          <a:ext cx="11143912" cy="4291348"/>
        </p:xfrm>
        <a:graphic>
          <a:graphicData uri="http://schemas.openxmlformats.org/drawingml/2006/table">
            <a:tbl>
              <a:tblPr firstRow="1" bandRow="1">
                <a:tableStyleId>{93296810-A885-4BE3-A3E7-6D5BEEA58F35}</a:tableStyleId>
              </a:tblPr>
              <a:tblGrid>
                <a:gridCol w="4656465">
                  <a:extLst>
                    <a:ext uri="{9D8B030D-6E8A-4147-A177-3AD203B41FA5}">
                      <a16:colId xmlns:a16="http://schemas.microsoft.com/office/drawing/2014/main" val="1763427178"/>
                    </a:ext>
                  </a:extLst>
                </a:gridCol>
                <a:gridCol w="3512526">
                  <a:extLst>
                    <a:ext uri="{9D8B030D-6E8A-4147-A177-3AD203B41FA5}">
                      <a16:colId xmlns:a16="http://schemas.microsoft.com/office/drawing/2014/main" val="535029511"/>
                    </a:ext>
                  </a:extLst>
                </a:gridCol>
                <a:gridCol w="2974921">
                  <a:extLst>
                    <a:ext uri="{9D8B030D-6E8A-4147-A177-3AD203B41FA5}">
                      <a16:colId xmlns:a16="http://schemas.microsoft.com/office/drawing/2014/main" val="745519318"/>
                    </a:ext>
                  </a:extLst>
                </a:gridCol>
              </a:tblGrid>
              <a:tr h="372987">
                <a:tc>
                  <a:txBody>
                    <a:bodyPr/>
                    <a:lstStyle/>
                    <a:p>
                      <a:r>
                        <a:rPr lang="de-DE" sz="2000" dirty="0">
                          <a:latin typeface="Arial" panose="020B0604020202020204" pitchFamily="34" charset="0"/>
                          <a:cs typeface="Arial" panose="020B0604020202020204" pitchFamily="34" charset="0"/>
                        </a:rPr>
                        <a:t>Single-Action </a:t>
                      </a:r>
                      <a:r>
                        <a:rPr lang="de-DE" sz="1600" dirty="0">
                          <a:latin typeface="Arial" panose="020B0604020202020204" pitchFamily="34" charset="0"/>
                          <a:cs typeface="Arial" panose="020B0604020202020204" pitchFamily="34" charset="0"/>
                        </a:rPr>
                        <a:t>(außenliegender Hahn)</a:t>
                      </a:r>
                    </a:p>
                  </a:txBody>
                  <a:tcPr>
                    <a:solidFill>
                      <a:srgbClr val="800000"/>
                    </a:solidFill>
                  </a:tcPr>
                </a:tc>
                <a:tc>
                  <a:txBody>
                    <a:bodyPr/>
                    <a:lstStyle/>
                    <a:p>
                      <a:r>
                        <a:rPr lang="de-DE" sz="2000" dirty="0">
                          <a:latin typeface="Arial" panose="020B0604020202020204" pitchFamily="34" charset="0"/>
                          <a:cs typeface="Arial" panose="020B0604020202020204" pitchFamily="34" charset="0"/>
                        </a:rPr>
                        <a:t>Double-Action </a:t>
                      </a:r>
                      <a:r>
                        <a:rPr lang="de-DE" sz="1600" dirty="0">
                          <a:latin typeface="Arial" panose="020B0604020202020204" pitchFamily="34" charset="0"/>
                          <a:cs typeface="Arial" panose="020B0604020202020204" pitchFamily="34" charset="0"/>
                        </a:rPr>
                        <a:t>(Spannabzug)</a:t>
                      </a:r>
                    </a:p>
                  </a:txBody>
                  <a:tcPr>
                    <a:solidFill>
                      <a:srgbClr val="800000"/>
                    </a:solidFill>
                  </a:tcPr>
                </a:tc>
                <a:tc>
                  <a:txBody>
                    <a:bodyPr/>
                    <a:lstStyle/>
                    <a:p>
                      <a:r>
                        <a:rPr lang="de-DE" sz="2000" dirty="0">
                          <a:latin typeface="Arial" panose="020B0604020202020204" pitchFamily="34" charset="0"/>
                          <a:cs typeface="Arial" panose="020B0604020202020204" pitchFamily="34" charset="0"/>
                        </a:rPr>
                        <a:t>DAO </a:t>
                      </a:r>
                      <a:r>
                        <a:rPr lang="de-DE" sz="1600" dirty="0">
                          <a:latin typeface="Arial" panose="020B0604020202020204" pitchFamily="34" charset="0"/>
                          <a:cs typeface="Arial" panose="020B0604020202020204" pitchFamily="34" charset="0"/>
                        </a:rPr>
                        <a:t>(Double Action Only)</a:t>
                      </a:r>
                    </a:p>
                  </a:txBody>
                  <a:tcPr>
                    <a:solidFill>
                      <a:srgbClr val="800000"/>
                    </a:solidFill>
                  </a:tcPr>
                </a:tc>
                <a:extLst>
                  <a:ext uri="{0D108BD9-81ED-4DB2-BD59-A6C34878D82A}">
                    <a16:rowId xmlns:a16="http://schemas.microsoft.com/office/drawing/2014/main" val="2316750509"/>
                  </a:ext>
                </a:extLst>
              </a:tr>
              <a:tr h="1377181">
                <a:tc>
                  <a:txBody>
                    <a:bodyPr/>
                    <a:lstStyle/>
                    <a:p>
                      <a:r>
                        <a:rPr lang="de-DE" dirty="0">
                          <a:latin typeface="Arial" panose="020B0604020202020204" pitchFamily="34" charset="0"/>
                          <a:cs typeface="Arial" panose="020B0604020202020204" pitchFamily="34" charset="0"/>
                        </a:rPr>
                        <a:t>Direkt Abzug, einfachstes Abzugssystem</a:t>
                      </a:r>
                    </a:p>
                  </a:txBody>
                  <a:tcPr/>
                </a:tc>
                <a:tc>
                  <a:txBody>
                    <a:bodyPr/>
                    <a:lstStyle/>
                    <a:p>
                      <a:r>
                        <a:rPr lang="de-DE" dirty="0">
                          <a:latin typeface="Arial" panose="020B0604020202020204" pitchFamily="34" charset="0"/>
                          <a:cs typeface="Arial" panose="020B0604020202020204" pitchFamily="34" charset="0"/>
                        </a:rPr>
                        <a:t>Durch ziehen des Abzuges wird der Hahn gespannt bis sich der Schuss löst</a:t>
                      </a:r>
                    </a:p>
                  </a:txBody>
                  <a:tcPr/>
                </a:tc>
                <a:tc>
                  <a:txBody>
                    <a:bodyPr/>
                    <a:lstStyle/>
                    <a:p>
                      <a:r>
                        <a:rPr lang="de-DE" dirty="0">
                          <a:latin typeface="Arial" panose="020B0604020202020204" pitchFamily="34" charset="0"/>
                          <a:cs typeface="Arial" panose="020B0604020202020204" pitchFamily="34" charset="0"/>
                        </a:rPr>
                        <a:t>Spannen und Abschlagen des Hahnes nur durch das Betätigen des Double-Action-System-Abzugs möglich</a:t>
                      </a:r>
                    </a:p>
                  </a:txBody>
                  <a:tcPr/>
                </a:tc>
                <a:extLst>
                  <a:ext uri="{0D108BD9-81ED-4DB2-BD59-A6C34878D82A}">
                    <a16:rowId xmlns:a16="http://schemas.microsoft.com/office/drawing/2014/main" val="476493796"/>
                  </a:ext>
                </a:extLst>
              </a:tr>
              <a:tr h="1377181">
                <a:tc>
                  <a:txBody>
                    <a:bodyPr/>
                    <a:lstStyle/>
                    <a:p>
                      <a:r>
                        <a:rPr lang="de-DE" dirty="0">
                          <a:latin typeface="Arial" panose="020B0604020202020204" pitchFamily="34" charset="0"/>
                          <a:cs typeface="Arial" panose="020B0604020202020204" pitchFamily="34" charset="0"/>
                        </a:rPr>
                        <a:t>Vor dem nächsten Schuss muss der Hahn stets von Hand neu gespannt werden</a:t>
                      </a:r>
                    </a:p>
                  </a:txBody>
                  <a:tcPr/>
                </a:tc>
                <a:tc>
                  <a:txBody>
                    <a:bodyPr/>
                    <a:lstStyle/>
                    <a:p>
                      <a:r>
                        <a:rPr lang="de-DE" dirty="0">
                          <a:latin typeface="Arial" panose="020B0604020202020204" pitchFamily="34" charset="0"/>
                          <a:cs typeface="Arial" panose="020B0604020202020204" pitchFamily="34" charset="0"/>
                        </a:rPr>
                        <a:t>Bei Revolvern wird zusätzlich die Trommel weitergedreht</a:t>
                      </a:r>
                    </a:p>
                  </a:txBody>
                  <a:tcPr/>
                </a:tc>
                <a:tc>
                  <a:txBody>
                    <a:bodyPr/>
                    <a:lstStyle/>
                    <a:p>
                      <a:r>
                        <a:rPr lang="de-DE" dirty="0">
                          <a:latin typeface="Arial" panose="020B0604020202020204" pitchFamily="34" charset="0"/>
                          <a:cs typeface="Arial" panose="020B0604020202020204" pitchFamily="34" charset="0"/>
                        </a:rPr>
                        <a:t>Waffe kann ungespannt und ohne weitere Sicherungsbetätigung schussbereit geführt werden</a:t>
                      </a:r>
                    </a:p>
                  </a:txBody>
                  <a:tcPr/>
                </a:tc>
                <a:extLst>
                  <a:ext uri="{0D108BD9-81ED-4DB2-BD59-A6C34878D82A}">
                    <a16:rowId xmlns:a16="http://schemas.microsoft.com/office/drawing/2014/main" val="1515409398"/>
                  </a:ext>
                </a:extLst>
              </a:tr>
              <a:tr h="969028">
                <a:tc>
                  <a:txBody>
                    <a:bodyPr/>
                    <a:lstStyle/>
                    <a:p>
                      <a:endParaRPr lang="de-DE" dirty="0">
                        <a:latin typeface="Arial" panose="020B0604020202020204" pitchFamily="34" charset="0"/>
                        <a:cs typeface="Arial" panose="020B0604020202020204" pitchFamily="34" charset="0"/>
                      </a:endParaRPr>
                    </a:p>
                  </a:txBody>
                  <a:tcPr anchor="ctr"/>
                </a:tc>
                <a:tc>
                  <a:txBody>
                    <a:bodyPr/>
                    <a:lstStyle/>
                    <a:p>
                      <a:r>
                        <a:rPr lang="de-DE" dirty="0">
                          <a:latin typeface="Arial" panose="020B0604020202020204" pitchFamily="34" charset="0"/>
                          <a:cs typeface="Arial" panose="020B0604020202020204" pitchFamily="34" charset="0"/>
                        </a:rPr>
                        <a:t>Bei Pistolen wird jeder weitere Schuss entsprechend dem Single-Action-Abzug ausgelöst</a:t>
                      </a:r>
                    </a:p>
                  </a:txBody>
                  <a:tcPr anchor="ctr"/>
                </a:tc>
                <a:tc>
                  <a:txBody>
                    <a:bodyPr/>
                    <a:lstStyle/>
                    <a:p>
                      <a:r>
                        <a:rPr lang="de-DE" dirty="0">
                          <a:latin typeface="Arial" panose="020B0604020202020204" pitchFamily="34" charset="0"/>
                          <a:cs typeface="Arial" panose="020B0604020202020204" pitchFamily="34" charset="0"/>
                        </a:rPr>
                        <a:t>gleichbleibender Abzugswiderstand bei jedem Schuss</a:t>
                      </a:r>
                    </a:p>
                  </a:txBody>
                  <a:tcPr anchor="ctr"/>
                </a:tc>
                <a:extLst>
                  <a:ext uri="{0D108BD9-81ED-4DB2-BD59-A6C34878D82A}">
                    <a16:rowId xmlns:a16="http://schemas.microsoft.com/office/drawing/2014/main" val="1989297862"/>
                  </a:ext>
                </a:extLst>
              </a:tr>
            </a:tbl>
          </a:graphicData>
        </a:graphic>
      </p:graphicFrame>
      <p:sp>
        <p:nvSpPr>
          <p:cNvPr id="2" name="Textfeld 1">
            <a:extLst>
              <a:ext uri="{FF2B5EF4-FFF2-40B4-BE49-F238E27FC236}">
                <a16:creationId xmlns:a16="http://schemas.microsoft.com/office/drawing/2014/main" id="{4B1A23B1-C302-27B9-BA4B-8E04C3E38871}"/>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4E2ABAC0-A452-2C91-5AD2-ED8E758EDC5D}"/>
              </a:ext>
            </a:extLst>
          </p:cNvPr>
          <p:cNvSpPr txBox="1"/>
          <p:nvPr/>
        </p:nvSpPr>
        <p:spPr>
          <a:xfrm>
            <a:off x="482848" y="5606944"/>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105FA999-9407-6531-9F1B-2A39E27584D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9357" y="5858765"/>
            <a:ext cx="899795" cy="899795"/>
          </a:xfrm>
          <a:prstGeom prst="rect">
            <a:avLst/>
          </a:prstGeom>
          <a:noFill/>
          <a:ln>
            <a:noFill/>
          </a:ln>
        </p:spPr>
      </p:pic>
    </p:spTree>
    <p:extLst>
      <p:ext uri="{BB962C8B-B14F-4D97-AF65-F5344CB8AC3E}">
        <p14:creationId xmlns:p14="http://schemas.microsoft.com/office/powerpoint/2010/main" val="367885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42</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2" y="2180744"/>
            <a:ext cx="5518720"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800000"/>
                </a:solidFill>
                <a:latin typeface="Arial" panose="020B0604020202020204" pitchFamily="34" charset="0"/>
                <a:cs typeface="Arial" panose="020B0604020202020204" pitchFamily="34" charset="0"/>
              </a:rPr>
              <a:t>Fragen / Anmerkungen</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7679662" y="2394549"/>
            <a:ext cx="3766421" cy="3765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500" b="1" dirty="0">
                <a:latin typeface="Arial" panose="020B0604020202020204" pitchFamily="34" charset="0"/>
                <a:cs typeface="Arial" panose="020B0604020202020204" pitchFamily="34" charset="0"/>
              </a:rPr>
              <a:t>?!</a:t>
            </a:r>
          </a:p>
        </p:txBody>
      </p:sp>
      <p:sp>
        <p:nvSpPr>
          <p:cNvPr id="2" name="Textfeld 1">
            <a:extLst>
              <a:ext uri="{FF2B5EF4-FFF2-40B4-BE49-F238E27FC236}">
                <a16:creationId xmlns:a16="http://schemas.microsoft.com/office/drawing/2014/main" id="{2C69D10E-374D-8F64-AEF6-A9A21A668C7A}"/>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514B7C23-C575-EF6E-FCC2-D58D23058703}"/>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CC45B895-0C16-C90B-42B7-5976DC3F407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12266" y="5763083"/>
            <a:ext cx="899795" cy="899795"/>
          </a:xfrm>
          <a:prstGeom prst="rect">
            <a:avLst/>
          </a:prstGeom>
          <a:noFill/>
          <a:ln>
            <a:noFill/>
          </a:ln>
        </p:spPr>
      </p:pic>
      <p:pic>
        <p:nvPicPr>
          <p:cNvPr id="10" name="Grafik 9">
            <a:extLst>
              <a:ext uri="{FF2B5EF4-FFF2-40B4-BE49-F238E27FC236}">
                <a16:creationId xmlns:a16="http://schemas.microsoft.com/office/drawing/2014/main" id="{1DAF6CFD-4992-1B0A-11CB-A3CE1AE4A6CD}"/>
              </a:ext>
            </a:extLst>
          </p:cNvPr>
          <p:cNvPicPr>
            <a:picLocks/>
          </p:cNvPicPr>
          <p:nvPr/>
        </p:nvPicPr>
        <p:blipFill>
          <a:blip r:embed="rId3">
            <a:alphaModFix amt="10000"/>
          </a:blip>
          <a:stretch>
            <a:fillRect/>
          </a:stretch>
        </p:blipFill>
        <p:spPr>
          <a:xfrm>
            <a:off x="4139400" y="875445"/>
            <a:ext cx="3913200" cy="4104000"/>
          </a:xfrm>
          <a:prstGeom prst="rect">
            <a:avLst/>
          </a:prstGeom>
        </p:spPr>
      </p:pic>
    </p:spTree>
    <p:extLst>
      <p:ext uri="{BB962C8B-B14F-4D97-AF65-F5344CB8AC3E}">
        <p14:creationId xmlns:p14="http://schemas.microsoft.com/office/powerpoint/2010/main" val="3486381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43</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1" y="2180744"/>
            <a:ext cx="6169983"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rgbClr val="800000"/>
                </a:solidFill>
                <a:latin typeface="Arial" panose="020B0604020202020204" pitchFamily="34" charset="0"/>
                <a:cs typeface="Arial" panose="020B0604020202020204" pitchFamily="34" charset="0"/>
              </a:rPr>
              <a:t>Kurzwaffenholster</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8883978" y="3995780"/>
            <a:ext cx="1989579" cy="19908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7200" b="1" dirty="0">
                <a:latin typeface="Arial" panose="020B0604020202020204" pitchFamily="34" charset="0"/>
                <a:cs typeface="Arial" panose="020B0604020202020204" pitchFamily="34" charset="0"/>
              </a:rPr>
              <a:t>06</a:t>
            </a:r>
          </a:p>
        </p:txBody>
      </p:sp>
      <p:sp>
        <p:nvSpPr>
          <p:cNvPr id="2" name="Textfeld 1">
            <a:extLst>
              <a:ext uri="{FF2B5EF4-FFF2-40B4-BE49-F238E27FC236}">
                <a16:creationId xmlns:a16="http://schemas.microsoft.com/office/drawing/2014/main" id="{B3E5B8E2-7F32-ED4A-19B8-50A2F8E43EEB}"/>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AEC6F2B0-5B9E-FFD3-9E39-B9BF68467952}"/>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96EE167B-F650-0D6C-17AB-EBE7B7D07BB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53011"/>
            <a:ext cx="899795" cy="899795"/>
          </a:xfrm>
          <a:prstGeom prst="rect">
            <a:avLst/>
          </a:prstGeom>
          <a:noFill/>
          <a:ln>
            <a:noFill/>
          </a:ln>
        </p:spPr>
      </p:pic>
    </p:spTree>
    <p:extLst>
      <p:ext uri="{BB962C8B-B14F-4D97-AF65-F5344CB8AC3E}">
        <p14:creationId xmlns:p14="http://schemas.microsoft.com/office/powerpoint/2010/main" val="424018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44</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Kurzwaffen - Holsterlevel</a:t>
            </a:r>
          </a:p>
        </p:txBody>
      </p:sp>
      <p:sp>
        <p:nvSpPr>
          <p:cNvPr id="14" name="Textplatzhalter 6">
            <a:extLst>
              <a:ext uri="{FF2B5EF4-FFF2-40B4-BE49-F238E27FC236}">
                <a16:creationId xmlns:a16="http://schemas.microsoft.com/office/drawing/2014/main" id="{61D0E67A-D27F-46CF-8F88-1B2C6BFEE0F5}"/>
              </a:ext>
            </a:extLst>
          </p:cNvPr>
          <p:cNvSpPr txBox="1">
            <a:spLocks/>
          </p:cNvSpPr>
          <p:nvPr/>
        </p:nvSpPr>
        <p:spPr bwMode="gray">
          <a:xfrm>
            <a:off x="565240" y="1465116"/>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dirty="0">
                <a:effectLst/>
                <a:latin typeface="Arial" panose="020B0604020202020204" pitchFamily="34" charset="0"/>
                <a:ea typeface="SimSun" panose="02010600030101010101" pitchFamily="2" charset="-122"/>
              </a:rPr>
              <a:t>Bei Holstern für Kurzwaffen wird grundsätzlich zwischen </a:t>
            </a:r>
            <a:r>
              <a:rPr lang="de-DE" sz="1800" b="1" dirty="0">
                <a:effectLst/>
                <a:latin typeface="Arial" panose="020B0604020202020204" pitchFamily="34" charset="0"/>
                <a:ea typeface="SimSun" panose="02010600030101010101" pitchFamily="2" charset="-122"/>
              </a:rPr>
              <a:t>3</a:t>
            </a:r>
            <a:r>
              <a:rPr lang="de-DE" sz="1800" dirty="0">
                <a:effectLst/>
                <a:latin typeface="Arial" panose="020B0604020202020204" pitchFamily="34" charset="0"/>
                <a:ea typeface="SimSun" panose="02010600030101010101" pitchFamily="2" charset="-122"/>
              </a:rPr>
              <a:t> Sicherheitsleveln unterschieden:</a:t>
            </a:r>
          </a:p>
        </p:txBody>
      </p:sp>
      <p:sp>
        <p:nvSpPr>
          <p:cNvPr id="15" name="Flussdiagramm: Verbinder 14">
            <a:extLst>
              <a:ext uri="{FF2B5EF4-FFF2-40B4-BE49-F238E27FC236}">
                <a16:creationId xmlns:a16="http://schemas.microsoft.com/office/drawing/2014/main" id="{F86C99F2-6454-F8BC-7EC5-2F2D6FC938B9}"/>
              </a:ext>
            </a:extLst>
          </p:cNvPr>
          <p:cNvSpPr/>
          <p:nvPr/>
        </p:nvSpPr>
        <p:spPr>
          <a:xfrm>
            <a:off x="565241" y="2280263"/>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16" name="Textplatzhalter 6">
            <a:extLst>
              <a:ext uri="{FF2B5EF4-FFF2-40B4-BE49-F238E27FC236}">
                <a16:creationId xmlns:a16="http://schemas.microsoft.com/office/drawing/2014/main" id="{601521FB-875B-440B-73E9-12ABF88AA12B}"/>
              </a:ext>
            </a:extLst>
          </p:cNvPr>
          <p:cNvSpPr txBox="1">
            <a:spLocks/>
          </p:cNvSpPr>
          <p:nvPr/>
        </p:nvSpPr>
        <p:spPr bwMode="gray">
          <a:xfrm>
            <a:off x="1451289" y="2254750"/>
            <a:ext cx="9146541" cy="553998"/>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b="1" i="0" dirty="0">
                <a:effectLst/>
                <a:latin typeface="Arial" panose="020B0604020202020204" pitchFamily="34" charset="0"/>
                <a:cs typeface="Arial" panose="020B0604020202020204" pitchFamily="34" charset="0"/>
              </a:rPr>
              <a:t>Level 1:</a:t>
            </a:r>
            <a:r>
              <a:rPr lang="de-DE" b="0" i="0" dirty="0">
                <a:effectLst/>
                <a:latin typeface="Arial" panose="020B0604020202020204" pitchFamily="34" charset="0"/>
                <a:cs typeface="Arial" panose="020B0604020202020204" pitchFamily="34" charset="0"/>
              </a:rPr>
              <a:t> Die Waffe wird durch Klemmwirkung im Holster gehalten, der Abzug ist vor Fremdauslösung gesichert (vom Holstermaterial umschlossen).</a:t>
            </a:r>
            <a:endParaRPr lang="de-DE" sz="1800" dirty="0">
              <a:effectLst/>
              <a:latin typeface="Arial" panose="020B0604020202020204" pitchFamily="34" charset="0"/>
              <a:ea typeface="SimSun" panose="02010600030101010101" pitchFamily="2" charset="-122"/>
              <a:cs typeface="Arial" panose="020B0604020202020204" pitchFamily="34" charset="0"/>
            </a:endParaRPr>
          </a:p>
        </p:txBody>
      </p:sp>
      <p:sp>
        <p:nvSpPr>
          <p:cNvPr id="17" name="Flussdiagramm: Verbinder 16">
            <a:extLst>
              <a:ext uri="{FF2B5EF4-FFF2-40B4-BE49-F238E27FC236}">
                <a16:creationId xmlns:a16="http://schemas.microsoft.com/office/drawing/2014/main" id="{1D08CAE7-26CA-2E59-B9D0-9A8E9079279A}"/>
              </a:ext>
            </a:extLst>
          </p:cNvPr>
          <p:cNvSpPr/>
          <p:nvPr/>
        </p:nvSpPr>
        <p:spPr>
          <a:xfrm>
            <a:off x="565239" y="3248487"/>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18" name="Textplatzhalter 6">
            <a:extLst>
              <a:ext uri="{FF2B5EF4-FFF2-40B4-BE49-F238E27FC236}">
                <a16:creationId xmlns:a16="http://schemas.microsoft.com/office/drawing/2014/main" id="{EF8C59BA-BFC8-F306-D756-6D1092CF3BAF}"/>
              </a:ext>
            </a:extLst>
          </p:cNvPr>
          <p:cNvSpPr txBox="1">
            <a:spLocks/>
          </p:cNvSpPr>
          <p:nvPr/>
        </p:nvSpPr>
        <p:spPr bwMode="gray">
          <a:xfrm>
            <a:off x="1451287" y="3227178"/>
            <a:ext cx="9626767" cy="553998"/>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b="1" i="0" dirty="0">
                <a:effectLst/>
                <a:latin typeface="Arial" panose="020B0604020202020204" pitchFamily="34" charset="0"/>
                <a:cs typeface="Arial" panose="020B0604020202020204" pitchFamily="34" charset="0"/>
              </a:rPr>
              <a:t>Level 2: </a:t>
            </a:r>
            <a:r>
              <a:rPr lang="de-DE" b="0" i="0" dirty="0">
                <a:effectLst/>
                <a:latin typeface="Arial" panose="020B0604020202020204" pitchFamily="34" charset="0"/>
                <a:cs typeface="Arial" panose="020B0604020202020204" pitchFamily="34" charset="0"/>
              </a:rPr>
              <a:t>Die Waffe wird durch eine separat zu bedienende Sicherung vor dem Entreißen aus dem Holster geschützt. </a:t>
            </a:r>
            <a:endParaRPr lang="de-DE" sz="1800" dirty="0">
              <a:effectLst/>
              <a:latin typeface="Arial" panose="020B0604020202020204" pitchFamily="34" charset="0"/>
              <a:ea typeface="SimSun" panose="02010600030101010101" pitchFamily="2" charset="-122"/>
              <a:cs typeface="Arial" panose="020B0604020202020204" pitchFamily="34" charset="0"/>
            </a:endParaRPr>
          </a:p>
        </p:txBody>
      </p:sp>
      <p:sp>
        <p:nvSpPr>
          <p:cNvPr id="19" name="Flussdiagramm: Verbinder 18">
            <a:extLst>
              <a:ext uri="{FF2B5EF4-FFF2-40B4-BE49-F238E27FC236}">
                <a16:creationId xmlns:a16="http://schemas.microsoft.com/office/drawing/2014/main" id="{6A910E18-85CA-E662-DFF6-7B826D2FAAAC}"/>
              </a:ext>
            </a:extLst>
          </p:cNvPr>
          <p:cNvSpPr/>
          <p:nvPr/>
        </p:nvSpPr>
        <p:spPr>
          <a:xfrm>
            <a:off x="565239" y="4315443"/>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20" name="Textplatzhalter 6">
            <a:extLst>
              <a:ext uri="{FF2B5EF4-FFF2-40B4-BE49-F238E27FC236}">
                <a16:creationId xmlns:a16="http://schemas.microsoft.com/office/drawing/2014/main" id="{6BE06764-917A-61C9-EBA0-E8B96EA938DB}"/>
              </a:ext>
            </a:extLst>
          </p:cNvPr>
          <p:cNvSpPr txBox="1">
            <a:spLocks/>
          </p:cNvSpPr>
          <p:nvPr/>
        </p:nvSpPr>
        <p:spPr bwMode="gray">
          <a:xfrm>
            <a:off x="1451287" y="4285723"/>
            <a:ext cx="9626767" cy="553998"/>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b="1" i="0" dirty="0">
                <a:effectLst/>
                <a:latin typeface="Arial" panose="020B0604020202020204" pitchFamily="34" charset="0"/>
                <a:cs typeface="Arial" panose="020B0604020202020204" pitchFamily="34" charset="0"/>
              </a:rPr>
              <a:t>Level 3:</a:t>
            </a:r>
            <a:r>
              <a:rPr lang="de-DE" b="0" i="0" dirty="0">
                <a:effectLst/>
                <a:latin typeface="Arial" panose="020B0604020202020204" pitchFamily="34" charset="0"/>
                <a:cs typeface="Arial" panose="020B0604020202020204" pitchFamily="34" charset="0"/>
              </a:rPr>
              <a:t> Die Waffe wird ergänzend zum Level 2 Schutz im Holster zusätzlich durch eine separat zu bedienende Sicherung gehalten.</a:t>
            </a:r>
            <a:endParaRPr lang="de-DE" sz="1800" dirty="0">
              <a:effectLst/>
              <a:latin typeface="Arial" panose="020B0604020202020204" pitchFamily="34" charset="0"/>
              <a:ea typeface="SimSun" panose="02010600030101010101" pitchFamily="2" charset="-122"/>
              <a:cs typeface="Arial" panose="020B0604020202020204" pitchFamily="34" charset="0"/>
            </a:endParaRPr>
          </a:p>
        </p:txBody>
      </p:sp>
      <p:sp>
        <p:nvSpPr>
          <p:cNvPr id="2" name="Textfeld 1">
            <a:extLst>
              <a:ext uri="{FF2B5EF4-FFF2-40B4-BE49-F238E27FC236}">
                <a16:creationId xmlns:a16="http://schemas.microsoft.com/office/drawing/2014/main" id="{0CFF45DE-0B77-8442-B7F8-9177DD6E68D6}"/>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A1881297-4132-8F02-3FC5-9AA4BEA27905}"/>
              </a:ext>
            </a:extLst>
          </p:cNvPr>
          <p:cNvSpPr txBox="1"/>
          <p:nvPr/>
        </p:nvSpPr>
        <p:spPr>
          <a:xfrm>
            <a:off x="489198" y="559153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3F2D965F-7BA4-8CB4-0199-FBC862E2ACD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844095"/>
            <a:ext cx="899795" cy="899795"/>
          </a:xfrm>
          <a:prstGeom prst="rect">
            <a:avLst/>
          </a:prstGeom>
          <a:noFill/>
          <a:ln>
            <a:noFill/>
          </a:ln>
        </p:spPr>
      </p:pic>
    </p:spTree>
    <p:extLst>
      <p:ext uri="{BB962C8B-B14F-4D97-AF65-F5344CB8AC3E}">
        <p14:creationId xmlns:p14="http://schemas.microsoft.com/office/powerpoint/2010/main" val="3711363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45</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Kurzwaffen – Trageweisen I</a:t>
            </a:r>
          </a:p>
        </p:txBody>
      </p:sp>
      <p:sp>
        <p:nvSpPr>
          <p:cNvPr id="13" name="Flussdiagramm: Verbinder 12">
            <a:extLst>
              <a:ext uri="{FF2B5EF4-FFF2-40B4-BE49-F238E27FC236}">
                <a16:creationId xmlns:a16="http://schemas.microsoft.com/office/drawing/2014/main" id="{55710CF2-9E7B-5C86-E0EC-CABCA4A334B7}"/>
              </a:ext>
            </a:extLst>
          </p:cNvPr>
          <p:cNvSpPr/>
          <p:nvPr/>
        </p:nvSpPr>
        <p:spPr>
          <a:xfrm>
            <a:off x="565241" y="1463388"/>
            <a:ext cx="581953"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14" name="Textplatzhalter 6">
            <a:extLst>
              <a:ext uri="{FF2B5EF4-FFF2-40B4-BE49-F238E27FC236}">
                <a16:creationId xmlns:a16="http://schemas.microsoft.com/office/drawing/2014/main" id="{61D0E67A-D27F-46CF-8F88-1B2C6BFEE0F5}"/>
              </a:ext>
            </a:extLst>
          </p:cNvPr>
          <p:cNvSpPr txBox="1">
            <a:spLocks/>
          </p:cNvSpPr>
          <p:nvPr/>
        </p:nvSpPr>
        <p:spPr bwMode="gray">
          <a:xfrm>
            <a:off x="1451289" y="1576373"/>
            <a:ext cx="6166518"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Verdeckt (concealed) oder offen (open carry)</a:t>
            </a:r>
            <a:endParaRPr lang="de-DE" sz="1800" dirty="0">
              <a:effectLst/>
              <a:latin typeface="Arial" panose="020B0604020202020204" pitchFamily="34" charset="0"/>
              <a:ea typeface="SimSun" panose="02010600030101010101" pitchFamily="2" charset="-122"/>
            </a:endParaRPr>
          </a:p>
        </p:txBody>
      </p:sp>
      <p:sp>
        <p:nvSpPr>
          <p:cNvPr id="15" name="Flussdiagramm: Verbinder 14">
            <a:extLst>
              <a:ext uri="{FF2B5EF4-FFF2-40B4-BE49-F238E27FC236}">
                <a16:creationId xmlns:a16="http://schemas.microsoft.com/office/drawing/2014/main" id="{F86C99F2-6454-F8BC-7EC5-2F2D6FC938B9}"/>
              </a:ext>
            </a:extLst>
          </p:cNvPr>
          <p:cNvSpPr/>
          <p:nvPr/>
        </p:nvSpPr>
        <p:spPr>
          <a:xfrm>
            <a:off x="565241" y="2280263"/>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16" name="Textplatzhalter 6">
            <a:extLst>
              <a:ext uri="{FF2B5EF4-FFF2-40B4-BE49-F238E27FC236}">
                <a16:creationId xmlns:a16="http://schemas.microsoft.com/office/drawing/2014/main" id="{601521FB-875B-440B-73E9-12ABF88AA12B}"/>
              </a:ext>
            </a:extLst>
          </p:cNvPr>
          <p:cNvSpPr txBox="1">
            <a:spLocks/>
          </p:cNvSpPr>
          <p:nvPr/>
        </p:nvSpPr>
        <p:spPr bwMode="gray">
          <a:xfrm>
            <a:off x="1451289" y="2393249"/>
            <a:ext cx="9146541"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dirty="0">
                <a:effectLst/>
                <a:latin typeface="Arial" panose="020B0604020202020204" pitchFamily="34" charset="0"/>
                <a:ea typeface="SimSun" panose="02010600030101010101" pitchFamily="2" charset="-122"/>
              </a:rPr>
              <a:t>IWB </a:t>
            </a:r>
            <a:r>
              <a:rPr lang="de-DE" dirty="0">
                <a:latin typeface="Arial" panose="020B0604020202020204" pitchFamily="34" charset="0"/>
                <a:ea typeface="SimSun" panose="02010600030101010101" pitchFamily="2" charset="-122"/>
              </a:rPr>
              <a:t>(inside the waistband) / OWB (outside the waistband)</a:t>
            </a:r>
            <a:endParaRPr lang="de-DE" sz="1800" dirty="0">
              <a:effectLst/>
              <a:latin typeface="Arial" panose="020B0604020202020204" pitchFamily="34" charset="0"/>
              <a:ea typeface="SimSun" panose="02010600030101010101" pitchFamily="2" charset="-122"/>
            </a:endParaRPr>
          </a:p>
        </p:txBody>
      </p:sp>
      <p:sp>
        <p:nvSpPr>
          <p:cNvPr id="17" name="Flussdiagramm: Verbinder 16">
            <a:extLst>
              <a:ext uri="{FF2B5EF4-FFF2-40B4-BE49-F238E27FC236}">
                <a16:creationId xmlns:a16="http://schemas.microsoft.com/office/drawing/2014/main" id="{1D08CAE7-26CA-2E59-B9D0-9A8E9079279A}"/>
              </a:ext>
            </a:extLst>
          </p:cNvPr>
          <p:cNvSpPr/>
          <p:nvPr/>
        </p:nvSpPr>
        <p:spPr>
          <a:xfrm>
            <a:off x="565241" y="3097137"/>
            <a:ext cx="577559"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18" name="Textplatzhalter 6">
            <a:extLst>
              <a:ext uri="{FF2B5EF4-FFF2-40B4-BE49-F238E27FC236}">
                <a16:creationId xmlns:a16="http://schemas.microsoft.com/office/drawing/2014/main" id="{EF8C59BA-BFC8-F306-D756-6D1092CF3BAF}"/>
              </a:ext>
            </a:extLst>
          </p:cNvPr>
          <p:cNvSpPr txBox="1">
            <a:spLocks/>
          </p:cNvSpPr>
          <p:nvPr/>
        </p:nvSpPr>
        <p:spPr bwMode="gray">
          <a:xfrm>
            <a:off x="1451288" y="3214328"/>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dirty="0">
                <a:effectLst/>
                <a:latin typeface="Arial" panose="020B0604020202020204" pitchFamily="34" charset="0"/>
                <a:ea typeface="SimSun" panose="02010600030101010101" pitchFamily="2" charset="-122"/>
              </a:rPr>
              <a:t>High-, Mid-, Low-Ride</a:t>
            </a:r>
          </a:p>
        </p:txBody>
      </p:sp>
      <p:sp>
        <p:nvSpPr>
          <p:cNvPr id="19" name="Flussdiagramm: Verbinder 18">
            <a:extLst>
              <a:ext uri="{FF2B5EF4-FFF2-40B4-BE49-F238E27FC236}">
                <a16:creationId xmlns:a16="http://schemas.microsoft.com/office/drawing/2014/main" id="{6A910E18-85CA-E662-DFF6-7B826D2FAAAC}"/>
              </a:ext>
            </a:extLst>
          </p:cNvPr>
          <p:cNvSpPr/>
          <p:nvPr/>
        </p:nvSpPr>
        <p:spPr>
          <a:xfrm>
            <a:off x="565240" y="3922424"/>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20" name="Textplatzhalter 6">
            <a:extLst>
              <a:ext uri="{FF2B5EF4-FFF2-40B4-BE49-F238E27FC236}">
                <a16:creationId xmlns:a16="http://schemas.microsoft.com/office/drawing/2014/main" id="{6BE06764-917A-61C9-EBA0-E8B96EA938DB}"/>
              </a:ext>
            </a:extLst>
          </p:cNvPr>
          <p:cNvSpPr txBox="1">
            <a:spLocks/>
          </p:cNvSpPr>
          <p:nvPr/>
        </p:nvSpPr>
        <p:spPr bwMode="gray">
          <a:xfrm>
            <a:off x="1451288" y="4031204"/>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dirty="0">
                <a:latin typeface="Arial" panose="020B0604020202020204" pitchFamily="34" charset="0"/>
                <a:ea typeface="SimSun" panose="02010600030101010101" pitchFamily="2" charset="-122"/>
              </a:rPr>
              <a:t>Cross-Draw (Überkreuzziehen)</a:t>
            </a:r>
            <a:endParaRPr lang="de-DE" sz="1800" dirty="0">
              <a:effectLst/>
              <a:latin typeface="Arial" panose="020B0604020202020204" pitchFamily="34" charset="0"/>
              <a:ea typeface="SimSun" panose="02010600030101010101" pitchFamily="2" charset="-122"/>
            </a:endParaRPr>
          </a:p>
        </p:txBody>
      </p:sp>
      <p:sp>
        <p:nvSpPr>
          <p:cNvPr id="2" name="Textfeld 1">
            <a:extLst>
              <a:ext uri="{FF2B5EF4-FFF2-40B4-BE49-F238E27FC236}">
                <a16:creationId xmlns:a16="http://schemas.microsoft.com/office/drawing/2014/main" id="{1245BC60-999D-B563-2896-8C1EFD6D71D8}"/>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5A9A3D9A-1AA3-D911-9408-5A891DA14480}"/>
              </a:ext>
            </a:extLst>
          </p:cNvPr>
          <p:cNvSpPr txBox="1"/>
          <p:nvPr/>
        </p:nvSpPr>
        <p:spPr>
          <a:xfrm>
            <a:off x="545990" y="5590792"/>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5F89DA98-E3E7-4A98-87F2-2B33AC0AA0F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46215" y="5867204"/>
            <a:ext cx="899795" cy="899795"/>
          </a:xfrm>
          <a:prstGeom prst="rect">
            <a:avLst/>
          </a:prstGeom>
          <a:noFill/>
          <a:ln>
            <a:noFill/>
          </a:ln>
        </p:spPr>
      </p:pic>
    </p:spTree>
    <p:extLst>
      <p:ext uri="{BB962C8B-B14F-4D97-AF65-F5344CB8AC3E}">
        <p14:creationId xmlns:p14="http://schemas.microsoft.com/office/powerpoint/2010/main" val="3403462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6013360"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rPr>
              <a:t>Kurzwaffen – Trageweisen II (Beispiele)</a:t>
            </a:r>
          </a:p>
        </p:txBody>
      </p:sp>
      <p:sp>
        <p:nvSpPr>
          <p:cNvPr id="13" name="Flussdiagramm: Verbinder 12">
            <a:extLst>
              <a:ext uri="{FF2B5EF4-FFF2-40B4-BE49-F238E27FC236}">
                <a16:creationId xmlns:a16="http://schemas.microsoft.com/office/drawing/2014/main" id="{55710CF2-9E7B-5C86-E0EC-CABCA4A334B7}"/>
              </a:ext>
            </a:extLst>
          </p:cNvPr>
          <p:cNvSpPr/>
          <p:nvPr/>
        </p:nvSpPr>
        <p:spPr>
          <a:xfrm>
            <a:off x="656386" y="1305910"/>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01</a:t>
            </a:r>
          </a:p>
        </p:txBody>
      </p:sp>
      <p:sp>
        <p:nvSpPr>
          <p:cNvPr id="14" name="Textplatzhalter 6">
            <a:extLst>
              <a:ext uri="{FF2B5EF4-FFF2-40B4-BE49-F238E27FC236}">
                <a16:creationId xmlns:a16="http://schemas.microsoft.com/office/drawing/2014/main" id="{61D0E67A-D27F-46CF-8F88-1B2C6BFEE0F5}"/>
              </a:ext>
            </a:extLst>
          </p:cNvPr>
          <p:cNvSpPr txBox="1">
            <a:spLocks/>
          </p:cNvSpPr>
          <p:nvPr/>
        </p:nvSpPr>
        <p:spPr bwMode="gray">
          <a:xfrm>
            <a:off x="1542434" y="1418895"/>
            <a:ext cx="1148222"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tab pos="228600" algn="l"/>
                <a:tab pos="449580" algn="l"/>
              </a:tabLst>
              <a:defRPr/>
            </a:pPr>
            <a:r>
              <a:rPr lang="de-DE" dirty="0">
                <a:solidFill>
                  <a:prstClr val="black"/>
                </a:solidFill>
                <a:latin typeface="Arial" panose="020B0604020202020204" pitchFamily="34" charset="0"/>
                <a:ea typeface="SimSun" panose="02010600030101010101" pitchFamily="2" charset="-122"/>
              </a:rPr>
              <a:t>High-Ride</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15" name="Flussdiagramm: Verbinder 14">
            <a:extLst>
              <a:ext uri="{FF2B5EF4-FFF2-40B4-BE49-F238E27FC236}">
                <a16:creationId xmlns:a16="http://schemas.microsoft.com/office/drawing/2014/main" id="{F86C99F2-6454-F8BC-7EC5-2F2D6FC938B9}"/>
              </a:ext>
            </a:extLst>
          </p:cNvPr>
          <p:cNvSpPr/>
          <p:nvPr/>
        </p:nvSpPr>
        <p:spPr>
          <a:xfrm>
            <a:off x="4154785" y="1317728"/>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02</a:t>
            </a:r>
          </a:p>
        </p:txBody>
      </p:sp>
      <p:sp>
        <p:nvSpPr>
          <p:cNvPr id="16" name="Textplatzhalter 6">
            <a:extLst>
              <a:ext uri="{FF2B5EF4-FFF2-40B4-BE49-F238E27FC236}">
                <a16:creationId xmlns:a16="http://schemas.microsoft.com/office/drawing/2014/main" id="{601521FB-875B-440B-73E9-12ABF88AA12B}"/>
              </a:ext>
            </a:extLst>
          </p:cNvPr>
          <p:cNvSpPr txBox="1">
            <a:spLocks/>
          </p:cNvSpPr>
          <p:nvPr/>
        </p:nvSpPr>
        <p:spPr bwMode="gray">
          <a:xfrm>
            <a:off x="5040834" y="1430714"/>
            <a:ext cx="1000502"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tab pos="228600" algn="l"/>
                <a:tab pos="449580" algn="l"/>
              </a:tabLst>
              <a:defRPr/>
            </a:pPr>
            <a:r>
              <a:rPr lang="de-DE" dirty="0">
                <a:solidFill>
                  <a:prstClr val="black"/>
                </a:solidFill>
                <a:latin typeface="Arial" panose="020B0604020202020204" pitchFamily="34" charset="0"/>
                <a:ea typeface="SimSun" panose="02010600030101010101" pitchFamily="2" charset="-122"/>
              </a:rPr>
              <a:t>Mid-Ride</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17" name="Flussdiagramm: Verbinder 16">
            <a:extLst>
              <a:ext uri="{FF2B5EF4-FFF2-40B4-BE49-F238E27FC236}">
                <a16:creationId xmlns:a16="http://schemas.microsoft.com/office/drawing/2014/main" id="{1D08CAE7-26CA-2E59-B9D0-9A8E9079279A}"/>
              </a:ext>
            </a:extLst>
          </p:cNvPr>
          <p:cNvSpPr>
            <a:spLocks/>
          </p:cNvSpPr>
          <p:nvPr/>
        </p:nvSpPr>
        <p:spPr>
          <a:xfrm>
            <a:off x="7635547" y="1305909"/>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03</a:t>
            </a:r>
          </a:p>
        </p:txBody>
      </p:sp>
      <p:sp>
        <p:nvSpPr>
          <p:cNvPr id="18" name="Textplatzhalter 6">
            <a:extLst>
              <a:ext uri="{FF2B5EF4-FFF2-40B4-BE49-F238E27FC236}">
                <a16:creationId xmlns:a16="http://schemas.microsoft.com/office/drawing/2014/main" id="{EF8C59BA-BFC8-F306-D756-6D1092CF3BAF}"/>
              </a:ext>
            </a:extLst>
          </p:cNvPr>
          <p:cNvSpPr txBox="1">
            <a:spLocks/>
          </p:cNvSpPr>
          <p:nvPr/>
        </p:nvSpPr>
        <p:spPr bwMode="gray">
          <a:xfrm>
            <a:off x="8521595" y="1423100"/>
            <a:ext cx="100050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tab pos="228600" algn="l"/>
                <a:tab pos="449580" algn="l"/>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Low-Ride</a:t>
            </a:r>
          </a:p>
        </p:txBody>
      </p:sp>
      <p:sp>
        <p:nvSpPr>
          <p:cNvPr id="2" name="Textfeld 1">
            <a:extLst>
              <a:ext uri="{FF2B5EF4-FFF2-40B4-BE49-F238E27FC236}">
                <a16:creationId xmlns:a16="http://schemas.microsoft.com/office/drawing/2014/main" id="{1245BC60-999D-B563-2896-8C1EFD6D71D8}"/>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grpSp>
        <p:nvGrpSpPr>
          <p:cNvPr id="19" name="Gruppieren 18">
            <a:extLst>
              <a:ext uri="{FF2B5EF4-FFF2-40B4-BE49-F238E27FC236}">
                <a16:creationId xmlns:a16="http://schemas.microsoft.com/office/drawing/2014/main" id="{B85F4C6A-1060-368F-EDC7-FE42F05FF55D}"/>
              </a:ext>
            </a:extLst>
          </p:cNvPr>
          <p:cNvGrpSpPr>
            <a:grpSpLocks noChangeAspect="1"/>
          </p:cNvGrpSpPr>
          <p:nvPr/>
        </p:nvGrpSpPr>
        <p:grpSpPr>
          <a:xfrm>
            <a:off x="1542433" y="1923886"/>
            <a:ext cx="2300340" cy="2340000"/>
            <a:chOff x="0" y="0"/>
            <a:chExt cx="1943735" cy="1995170"/>
          </a:xfrm>
        </p:grpSpPr>
        <p:pic>
          <p:nvPicPr>
            <p:cNvPr id="20" name="Grafik 19" descr="Ein Bild, das Person, Kleidung, Tasche, Hose enthält.&#10;&#10;Automatisch generierte Beschreibung">
              <a:extLst>
                <a:ext uri="{FF2B5EF4-FFF2-40B4-BE49-F238E27FC236}">
                  <a16:creationId xmlns:a16="http://schemas.microsoft.com/office/drawing/2014/main" id="{606E983B-4EC0-004C-3BED-9F625A642B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45" r="17735"/>
            <a:stretch/>
          </p:blipFill>
          <p:spPr bwMode="auto">
            <a:xfrm>
              <a:off x="0" y="0"/>
              <a:ext cx="1943735" cy="1995170"/>
            </a:xfrm>
            <a:prstGeom prst="ellipse">
              <a:avLst/>
            </a:prstGeom>
            <a:ln w="63500" cap="rnd">
              <a:solidFill>
                <a:srgbClr val="0F6F0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26" name="Ellipse 25">
              <a:extLst>
                <a:ext uri="{FF2B5EF4-FFF2-40B4-BE49-F238E27FC236}">
                  <a16:creationId xmlns:a16="http://schemas.microsoft.com/office/drawing/2014/main" id="{2A014425-FBFB-55FF-D6A8-BE79164C49CA}"/>
                </a:ext>
              </a:extLst>
            </p:cNvPr>
            <p:cNvSpPr/>
            <p:nvPr/>
          </p:nvSpPr>
          <p:spPr>
            <a:xfrm>
              <a:off x="256032" y="299924"/>
              <a:ext cx="972000" cy="972000"/>
            </a:xfrm>
            <a:prstGeom prst="ellipse">
              <a:avLst/>
            </a:prstGeom>
            <a:solidFill>
              <a:srgbClr val="FFFF00">
                <a:alpha val="15000"/>
              </a:srgbClr>
            </a:solidFill>
            <a:ln w="12700" cap="flat" cmpd="sng" algn="ctr">
              <a:solidFill>
                <a:srgbClr val="FFFF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grpSp>
      <p:grpSp>
        <p:nvGrpSpPr>
          <p:cNvPr id="27" name="Gruppieren 26">
            <a:extLst>
              <a:ext uri="{FF2B5EF4-FFF2-40B4-BE49-F238E27FC236}">
                <a16:creationId xmlns:a16="http://schemas.microsoft.com/office/drawing/2014/main" id="{0628A870-084F-1372-185A-18C100B7D3A6}"/>
              </a:ext>
            </a:extLst>
          </p:cNvPr>
          <p:cNvGrpSpPr>
            <a:grpSpLocks noChangeAspect="1"/>
          </p:cNvGrpSpPr>
          <p:nvPr/>
        </p:nvGrpSpPr>
        <p:grpSpPr>
          <a:xfrm>
            <a:off x="5040831" y="1926349"/>
            <a:ext cx="2221014" cy="2340000"/>
            <a:chOff x="0" y="0"/>
            <a:chExt cx="1871980" cy="2002790"/>
          </a:xfrm>
        </p:grpSpPr>
        <p:pic>
          <p:nvPicPr>
            <p:cNvPr id="28" name="Grafik 27">
              <a:extLst>
                <a:ext uri="{FF2B5EF4-FFF2-40B4-BE49-F238E27FC236}">
                  <a16:creationId xmlns:a16="http://schemas.microsoft.com/office/drawing/2014/main" id="{8CF4FE5B-FE7C-BD55-1CCE-C19FB19551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54" r="11916"/>
            <a:stretch/>
          </p:blipFill>
          <p:spPr bwMode="auto">
            <a:xfrm>
              <a:off x="0" y="0"/>
              <a:ext cx="1871980" cy="2002790"/>
            </a:xfrm>
            <a:prstGeom prst="ellipse">
              <a:avLst/>
            </a:prstGeom>
            <a:ln w="63500" cap="rnd">
              <a:solidFill>
                <a:srgbClr val="0F6F0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29" name="Ellipse 28">
              <a:extLst>
                <a:ext uri="{FF2B5EF4-FFF2-40B4-BE49-F238E27FC236}">
                  <a16:creationId xmlns:a16="http://schemas.microsoft.com/office/drawing/2014/main" id="{3772EDC9-E977-966F-F4E7-181CCA203200}"/>
                </a:ext>
              </a:extLst>
            </p:cNvPr>
            <p:cNvSpPr/>
            <p:nvPr/>
          </p:nvSpPr>
          <p:spPr>
            <a:xfrm>
              <a:off x="446228" y="175565"/>
              <a:ext cx="972000" cy="972000"/>
            </a:xfrm>
            <a:prstGeom prst="ellipse">
              <a:avLst/>
            </a:prstGeom>
            <a:solidFill>
              <a:srgbClr val="FFFF00">
                <a:alpha val="15000"/>
              </a:srgbClr>
            </a:solidFill>
            <a:ln w="12700" cap="flat" cmpd="sng" algn="ctr">
              <a:solidFill>
                <a:srgbClr val="FFFF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grpSp>
      <p:grpSp>
        <p:nvGrpSpPr>
          <p:cNvPr id="30" name="Gruppieren 29">
            <a:extLst>
              <a:ext uri="{FF2B5EF4-FFF2-40B4-BE49-F238E27FC236}">
                <a16:creationId xmlns:a16="http://schemas.microsoft.com/office/drawing/2014/main" id="{857A8C44-5CF6-008E-FC2F-949AAFCAE85B}"/>
              </a:ext>
            </a:extLst>
          </p:cNvPr>
          <p:cNvGrpSpPr>
            <a:grpSpLocks noChangeAspect="1"/>
          </p:cNvGrpSpPr>
          <p:nvPr/>
        </p:nvGrpSpPr>
        <p:grpSpPr>
          <a:xfrm>
            <a:off x="8521592" y="1936428"/>
            <a:ext cx="2221014" cy="2340000"/>
            <a:chOff x="0" y="0"/>
            <a:chExt cx="1871980" cy="1989455"/>
          </a:xfrm>
        </p:grpSpPr>
        <p:pic>
          <p:nvPicPr>
            <p:cNvPr id="31" name="Grafik 30" descr="Ein Bild, das Kleidung, Person, Hose, Khaki enthält.&#10;&#10;Automatisch generierte Beschreibung">
              <a:extLst>
                <a:ext uri="{FF2B5EF4-FFF2-40B4-BE49-F238E27FC236}">
                  <a16:creationId xmlns:a16="http://schemas.microsoft.com/office/drawing/2014/main" id="{EB26AD53-3916-1DD0-E88C-B6925A44E3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60" t="-3" r="15018" b="-3"/>
            <a:stretch/>
          </p:blipFill>
          <p:spPr bwMode="auto">
            <a:xfrm>
              <a:off x="0" y="0"/>
              <a:ext cx="1871980" cy="1989455"/>
            </a:xfrm>
            <a:prstGeom prst="ellipse">
              <a:avLst/>
            </a:prstGeom>
            <a:ln w="63500" cap="rnd">
              <a:solidFill>
                <a:srgbClr val="0F6F0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32" name="Ellipse 31">
              <a:extLst>
                <a:ext uri="{FF2B5EF4-FFF2-40B4-BE49-F238E27FC236}">
                  <a16:creationId xmlns:a16="http://schemas.microsoft.com/office/drawing/2014/main" id="{7AA2EB95-46FF-5D55-0B18-AC3C22EC76B4}"/>
                </a:ext>
              </a:extLst>
            </p:cNvPr>
            <p:cNvSpPr/>
            <p:nvPr/>
          </p:nvSpPr>
          <p:spPr>
            <a:xfrm>
              <a:off x="212141" y="614477"/>
              <a:ext cx="972000" cy="972000"/>
            </a:xfrm>
            <a:prstGeom prst="ellipse">
              <a:avLst/>
            </a:prstGeom>
            <a:solidFill>
              <a:srgbClr val="FFFF00">
                <a:alpha val="15000"/>
              </a:srgbClr>
            </a:solidFill>
            <a:ln w="12700" cap="flat" cmpd="sng" algn="ctr">
              <a:solidFill>
                <a:srgbClr val="FFFF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grpSp>
      <p:sp>
        <p:nvSpPr>
          <p:cNvPr id="5" name="Textfeld 4">
            <a:extLst>
              <a:ext uri="{FF2B5EF4-FFF2-40B4-BE49-F238E27FC236}">
                <a16:creationId xmlns:a16="http://schemas.microsoft.com/office/drawing/2014/main" id="{8DBD29FC-75EB-8D5E-0D81-FD356604EC5D}"/>
              </a:ext>
            </a:extLst>
          </p:cNvPr>
          <p:cNvSpPr txBox="1"/>
          <p:nvPr/>
        </p:nvSpPr>
        <p:spPr>
          <a:xfrm>
            <a:off x="1477315" y="4335284"/>
            <a:ext cx="2967478" cy="1246495"/>
          </a:xfrm>
          <a:prstGeom prst="rect">
            <a:avLst/>
          </a:prstGeom>
          <a:noFill/>
        </p:spPr>
        <p:txBody>
          <a:bodyPr wrap="square" rtlCol="0">
            <a:spAutoFit/>
          </a:bodyPr>
          <a:lstStyle/>
          <a:p>
            <a:r>
              <a:rPr lang="de-DE" sz="1050" b="1" dirty="0">
                <a:solidFill>
                  <a:srgbClr val="01630D"/>
                </a:solidFill>
                <a:latin typeface="Arial" panose="020B0604020202020204" pitchFamily="34" charset="0"/>
                <a:cs typeface="Arial" panose="020B0604020202020204" pitchFamily="34" charset="0"/>
              </a:rPr>
              <a:t>Vorteile:</a:t>
            </a:r>
          </a:p>
          <a:p>
            <a:r>
              <a:rPr lang="de-DE" sz="1050" dirty="0">
                <a:latin typeface="Arial" panose="020B0604020202020204" pitchFamily="34" charset="0"/>
                <a:cs typeface="Arial" panose="020B0604020202020204" pitchFamily="34" charset="0"/>
              </a:rPr>
              <a:t>- verdecktes Tragen möglich</a:t>
            </a:r>
          </a:p>
          <a:p>
            <a:endParaRPr lang="de-DE" sz="1050" dirty="0">
              <a:latin typeface="Arial" panose="020B0604020202020204" pitchFamily="34" charset="0"/>
              <a:cs typeface="Arial" panose="020B0604020202020204" pitchFamily="34" charset="0"/>
            </a:endParaRPr>
          </a:p>
          <a:p>
            <a:r>
              <a:rPr lang="de-DE" sz="1050" b="1" dirty="0">
                <a:solidFill>
                  <a:srgbClr val="FF0000"/>
                </a:solidFill>
                <a:latin typeface="Arial" panose="020B0604020202020204" pitchFamily="34" charset="0"/>
                <a:cs typeface="Arial" panose="020B0604020202020204" pitchFamily="34" charset="0"/>
              </a:rPr>
              <a:t>Nachteile:</a:t>
            </a:r>
          </a:p>
          <a:p>
            <a:r>
              <a:rPr lang="de-DE" sz="1100" dirty="0">
                <a:latin typeface="Arial" panose="020B0604020202020204" pitchFamily="34" charset="0"/>
                <a:cs typeface="Arial" panose="020B0604020202020204" pitchFamily="34" charset="0"/>
              </a:rPr>
              <a:t>- langsamer Zugriff</a:t>
            </a:r>
          </a:p>
          <a:p>
            <a:r>
              <a:rPr lang="de-DE" sz="1100" dirty="0">
                <a:latin typeface="Arial" panose="020B0604020202020204" pitchFamily="34" charset="0"/>
                <a:cs typeface="Arial" panose="020B0604020202020204" pitchFamily="34" charset="0"/>
              </a:rPr>
              <a:t>- Kleidung könnte ergriffen werden</a:t>
            </a:r>
          </a:p>
          <a:p>
            <a:endParaRPr lang="de-DE" sz="1100"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9510711F-7DC6-6799-31CF-E94718A2B2B7}"/>
              </a:ext>
            </a:extLst>
          </p:cNvPr>
          <p:cNvSpPr txBox="1"/>
          <p:nvPr/>
        </p:nvSpPr>
        <p:spPr>
          <a:xfrm>
            <a:off x="4956848" y="4335061"/>
            <a:ext cx="3204327" cy="1415772"/>
          </a:xfrm>
          <a:prstGeom prst="rect">
            <a:avLst/>
          </a:prstGeom>
          <a:noFill/>
        </p:spPr>
        <p:txBody>
          <a:bodyPr wrap="square" rtlCol="0">
            <a:spAutoFit/>
          </a:bodyPr>
          <a:lstStyle/>
          <a:p>
            <a:r>
              <a:rPr lang="de-DE" sz="1050" b="1" dirty="0">
                <a:solidFill>
                  <a:srgbClr val="01630D"/>
                </a:solidFill>
                <a:latin typeface="Arial" panose="020B0604020202020204" pitchFamily="34" charset="0"/>
                <a:cs typeface="Arial" panose="020B0604020202020204" pitchFamily="34" charset="0"/>
              </a:rPr>
              <a:t>Vorteile:</a:t>
            </a:r>
          </a:p>
          <a:p>
            <a:r>
              <a:rPr lang="de-DE" sz="1050" dirty="0">
                <a:latin typeface="Arial" panose="020B0604020202020204" pitchFamily="34" charset="0"/>
                <a:cs typeface="Arial" panose="020B0604020202020204" pitchFamily="34" charset="0"/>
              </a:rPr>
              <a:t>- verdecktes (bedingt) und offenes Tragen möglich</a:t>
            </a:r>
          </a:p>
          <a:p>
            <a:endParaRPr lang="de-DE" sz="1050" dirty="0">
              <a:latin typeface="Arial" panose="020B0604020202020204" pitchFamily="34" charset="0"/>
              <a:cs typeface="Arial" panose="020B0604020202020204" pitchFamily="34" charset="0"/>
            </a:endParaRPr>
          </a:p>
          <a:p>
            <a:r>
              <a:rPr lang="de-DE" sz="1050" b="1" dirty="0">
                <a:solidFill>
                  <a:srgbClr val="FF0000"/>
                </a:solidFill>
                <a:latin typeface="Arial" panose="020B0604020202020204" pitchFamily="34" charset="0"/>
                <a:cs typeface="Arial" panose="020B0604020202020204" pitchFamily="34" charset="0"/>
              </a:rPr>
              <a:t>Nachteile:</a:t>
            </a:r>
          </a:p>
          <a:p>
            <a:r>
              <a:rPr lang="de-DE" sz="1100" dirty="0">
                <a:latin typeface="Arial" panose="020B0604020202020204" pitchFamily="34" charset="0"/>
                <a:cs typeface="Arial" panose="020B0604020202020204" pitchFamily="34" charset="0"/>
              </a:rPr>
              <a:t>- beim verdeckten Tragen langsamer Zugriff</a:t>
            </a:r>
          </a:p>
          <a:p>
            <a:r>
              <a:rPr lang="de-DE" sz="1100" dirty="0">
                <a:latin typeface="Arial" panose="020B0604020202020204" pitchFamily="34" charset="0"/>
                <a:cs typeface="Arial" panose="020B0604020202020204" pitchFamily="34" charset="0"/>
              </a:rPr>
              <a:t>- Kleidung könnte ergriffen werden</a:t>
            </a:r>
          </a:p>
          <a:p>
            <a:r>
              <a:rPr lang="de-DE" sz="1100" dirty="0">
                <a:latin typeface="Arial" panose="020B0604020202020204" pitchFamily="34" charset="0"/>
                <a:cs typeface="Arial" panose="020B0604020202020204" pitchFamily="34" charset="0"/>
              </a:rPr>
              <a:t>- Kleidung (Jacke) muss angepasst sein</a:t>
            </a:r>
          </a:p>
          <a:p>
            <a:endParaRPr lang="de-DE" sz="1100" dirty="0">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E1E9D797-C04E-DB03-1100-C3B8429D6540}"/>
              </a:ext>
            </a:extLst>
          </p:cNvPr>
          <p:cNvSpPr txBox="1"/>
          <p:nvPr/>
        </p:nvSpPr>
        <p:spPr>
          <a:xfrm>
            <a:off x="8422433" y="4335061"/>
            <a:ext cx="3204327" cy="1415772"/>
          </a:xfrm>
          <a:prstGeom prst="rect">
            <a:avLst/>
          </a:prstGeom>
          <a:noFill/>
        </p:spPr>
        <p:txBody>
          <a:bodyPr wrap="square" rtlCol="0">
            <a:spAutoFit/>
          </a:bodyPr>
          <a:lstStyle/>
          <a:p>
            <a:r>
              <a:rPr lang="de-DE" sz="1050" b="1" dirty="0">
                <a:solidFill>
                  <a:srgbClr val="01630D"/>
                </a:solidFill>
                <a:latin typeface="Arial" panose="020B0604020202020204" pitchFamily="34" charset="0"/>
                <a:cs typeface="Arial" panose="020B0604020202020204" pitchFamily="34" charset="0"/>
              </a:rPr>
              <a:t>Vorteile:</a:t>
            </a:r>
          </a:p>
          <a:p>
            <a:r>
              <a:rPr lang="de-DE" sz="1050" dirty="0">
                <a:latin typeface="Arial" panose="020B0604020202020204" pitchFamily="34" charset="0"/>
                <a:cs typeface="Arial" panose="020B0604020202020204" pitchFamily="34" charset="0"/>
              </a:rPr>
              <a:t>- sehr schneller Zugriff</a:t>
            </a:r>
          </a:p>
          <a:p>
            <a:endParaRPr lang="de-DE" sz="1050" dirty="0">
              <a:latin typeface="Arial" panose="020B0604020202020204" pitchFamily="34" charset="0"/>
              <a:cs typeface="Arial" panose="020B0604020202020204" pitchFamily="34" charset="0"/>
            </a:endParaRPr>
          </a:p>
          <a:p>
            <a:r>
              <a:rPr lang="de-DE" sz="1050" b="1" dirty="0">
                <a:solidFill>
                  <a:srgbClr val="FF0000"/>
                </a:solidFill>
                <a:latin typeface="Arial" panose="020B0604020202020204" pitchFamily="34" charset="0"/>
                <a:cs typeface="Arial" panose="020B0604020202020204" pitchFamily="34" charset="0"/>
              </a:rPr>
              <a:t>Nachteile:</a:t>
            </a:r>
          </a:p>
          <a:p>
            <a:r>
              <a:rPr lang="de-DE" sz="1100" dirty="0">
                <a:latin typeface="Arial" panose="020B0604020202020204" pitchFamily="34" charset="0"/>
                <a:cs typeface="Arial" panose="020B0604020202020204" pitchFamily="34" charset="0"/>
              </a:rPr>
              <a:t>- kein verdecktes Tragen möglich</a:t>
            </a:r>
          </a:p>
          <a:p>
            <a:r>
              <a:rPr lang="de-DE" sz="1100" dirty="0">
                <a:latin typeface="Arial" panose="020B0604020202020204" pitchFamily="34" charset="0"/>
                <a:cs typeface="Arial" panose="020B0604020202020204" pitchFamily="34" charset="0"/>
              </a:rPr>
              <a:t>- Beintasche kann nicht verwendet werden</a:t>
            </a:r>
          </a:p>
          <a:p>
            <a:r>
              <a:rPr lang="de-DE" sz="1100" dirty="0">
                <a:latin typeface="Arial" panose="020B0604020202020204" pitchFamily="34" charset="0"/>
                <a:cs typeface="Arial" panose="020B0604020202020204" pitchFamily="34" charset="0"/>
              </a:rPr>
              <a:t>- „martialisches Aussehen“</a:t>
            </a:r>
          </a:p>
          <a:p>
            <a:endParaRPr lang="de-DE" sz="1100"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31B8D31D-AF6F-582B-0194-2FC2EAB50675}"/>
              </a:ext>
            </a:extLst>
          </p:cNvPr>
          <p:cNvSpPr txBox="1"/>
          <p:nvPr/>
        </p:nvSpPr>
        <p:spPr>
          <a:xfrm>
            <a:off x="470148" y="5591492"/>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8" name="Bild 1" descr="Ein Bild, das Text, Logo, Symbol, Grafiken enthält.&#10;&#10;KI-generierte Inhalte können fehlerhaft sein.">
            <a:extLst>
              <a:ext uri="{FF2B5EF4-FFF2-40B4-BE49-F238E27FC236}">
                <a16:creationId xmlns:a16="http://schemas.microsoft.com/office/drawing/2014/main" id="{61643CC3-BC61-73F2-1CD1-759F77697D6E}"/>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822057" y="5858765"/>
            <a:ext cx="899795" cy="899795"/>
          </a:xfrm>
          <a:prstGeom prst="rect">
            <a:avLst/>
          </a:prstGeom>
          <a:noFill/>
          <a:ln>
            <a:noFill/>
          </a:ln>
        </p:spPr>
      </p:pic>
    </p:spTree>
    <p:extLst>
      <p:ext uri="{BB962C8B-B14F-4D97-AF65-F5344CB8AC3E}">
        <p14:creationId xmlns:p14="http://schemas.microsoft.com/office/powerpoint/2010/main" val="3105540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6013360"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b="1" dirty="0">
                <a:solidFill>
                  <a:srgbClr val="800000"/>
                </a:solidFill>
                <a:latin typeface="Arial" panose="020B0604020202020204" pitchFamily="34" charset="0"/>
                <a:cs typeface="Arial" panose="020B0604020202020204" pitchFamily="34" charset="0"/>
              </a:rPr>
              <a:t>8 Faktoren für den präzisen Schuss</a:t>
            </a:r>
            <a:endPar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endParaRPr>
          </a:p>
        </p:txBody>
      </p:sp>
      <p:sp>
        <p:nvSpPr>
          <p:cNvPr id="2" name="Textfeld 1">
            <a:extLst>
              <a:ext uri="{FF2B5EF4-FFF2-40B4-BE49-F238E27FC236}">
                <a16:creationId xmlns:a16="http://schemas.microsoft.com/office/drawing/2014/main" id="{1245BC60-999D-B563-2896-8C1EFD6D71D8}"/>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sp>
        <p:nvSpPr>
          <p:cNvPr id="12" name="Textfeld 11">
            <a:extLst>
              <a:ext uri="{FF2B5EF4-FFF2-40B4-BE49-F238E27FC236}">
                <a16:creationId xmlns:a16="http://schemas.microsoft.com/office/drawing/2014/main" id="{31B8D31D-AF6F-582B-0194-2FC2EAB50675}"/>
              </a:ext>
            </a:extLst>
          </p:cNvPr>
          <p:cNvSpPr txBox="1"/>
          <p:nvPr/>
        </p:nvSpPr>
        <p:spPr>
          <a:xfrm>
            <a:off x="470148" y="5591492"/>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sp>
        <p:nvSpPr>
          <p:cNvPr id="8" name="Textplatzhalter 6">
            <a:extLst>
              <a:ext uri="{FF2B5EF4-FFF2-40B4-BE49-F238E27FC236}">
                <a16:creationId xmlns:a16="http://schemas.microsoft.com/office/drawing/2014/main" id="{6200FA88-6181-3393-D34C-2A66E5725DE9}"/>
              </a:ext>
            </a:extLst>
          </p:cNvPr>
          <p:cNvSpPr txBox="1">
            <a:spLocks/>
          </p:cNvSpPr>
          <p:nvPr/>
        </p:nvSpPr>
        <p:spPr bwMode="gray">
          <a:xfrm>
            <a:off x="1397726" y="1719801"/>
            <a:ext cx="4816234"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latin typeface="Arial"/>
              </a:rPr>
              <a:t>Waffenhaltung / Waffengriff</a:t>
            </a:r>
            <a:endParaRPr kumimoji="0" lang="de-DE" sz="1800" i="0" u="none" strike="noStrike" kern="1200" cap="none" spc="0" normalizeH="0" baseline="0" noProof="0" dirty="0">
              <a:ln>
                <a:noFill/>
              </a:ln>
              <a:effectLst/>
              <a:uLnTx/>
              <a:uFillTx/>
              <a:latin typeface="Arial"/>
              <a:ea typeface="+mn-ea"/>
              <a:cs typeface="+mn-cs"/>
            </a:endParaRPr>
          </a:p>
        </p:txBody>
      </p:sp>
      <p:sp>
        <p:nvSpPr>
          <p:cNvPr id="9" name="Textplatzhalter 7">
            <a:extLst>
              <a:ext uri="{FF2B5EF4-FFF2-40B4-BE49-F238E27FC236}">
                <a16:creationId xmlns:a16="http://schemas.microsoft.com/office/drawing/2014/main" id="{CDED64FA-78A5-FD9A-C9CF-2A97DE997665}"/>
              </a:ext>
            </a:extLst>
          </p:cNvPr>
          <p:cNvSpPr txBox="1">
            <a:spLocks/>
          </p:cNvSpPr>
          <p:nvPr/>
        </p:nvSpPr>
        <p:spPr bwMode="gray">
          <a:xfrm>
            <a:off x="1373146" y="2427565"/>
            <a:ext cx="4075316"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Stand (Körperstellung) / Anschlag</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1" name="Textplatzhalter 18">
            <a:extLst>
              <a:ext uri="{FF2B5EF4-FFF2-40B4-BE49-F238E27FC236}">
                <a16:creationId xmlns:a16="http://schemas.microsoft.com/office/drawing/2014/main" id="{92087C39-A480-EA9B-0B80-7B5B497A8542}"/>
              </a:ext>
            </a:extLst>
          </p:cNvPr>
          <p:cNvSpPr txBox="1">
            <a:spLocks/>
          </p:cNvSpPr>
          <p:nvPr/>
        </p:nvSpPr>
        <p:spPr bwMode="gray">
          <a:xfrm>
            <a:off x="1390780" y="3782066"/>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Zielen</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2" name="Textplatzhalter 20">
            <a:extLst>
              <a:ext uri="{FF2B5EF4-FFF2-40B4-BE49-F238E27FC236}">
                <a16:creationId xmlns:a16="http://schemas.microsoft.com/office/drawing/2014/main" id="{7DBC32BF-D1A7-EB75-2E53-32B90F87A71B}"/>
              </a:ext>
            </a:extLst>
          </p:cNvPr>
          <p:cNvSpPr txBox="1">
            <a:spLocks/>
          </p:cNvSpPr>
          <p:nvPr/>
        </p:nvSpPr>
        <p:spPr bwMode="gray">
          <a:xfrm>
            <a:off x="7162433" y="1739291"/>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Abzugskontrolle</a:t>
            </a:r>
          </a:p>
        </p:txBody>
      </p:sp>
      <p:sp>
        <p:nvSpPr>
          <p:cNvPr id="23" name="Flussdiagramm: Verbinder 22">
            <a:extLst>
              <a:ext uri="{FF2B5EF4-FFF2-40B4-BE49-F238E27FC236}">
                <a16:creationId xmlns:a16="http://schemas.microsoft.com/office/drawing/2014/main" id="{6A4F7247-3E31-1503-574F-301359288F42}"/>
              </a:ext>
            </a:extLst>
          </p:cNvPr>
          <p:cNvSpPr/>
          <p:nvPr/>
        </p:nvSpPr>
        <p:spPr>
          <a:xfrm>
            <a:off x="530617" y="1621395"/>
            <a:ext cx="581953"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Arial" panose="020B0604020202020204" pitchFamily="34" charset="0"/>
                <a:cs typeface="Arial" panose="020B0604020202020204" pitchFamily="34" charset="0"/>
              </a:rPr>
              <a:t>01</a:t>
            </a:r>
          </a:p>
        </p:txBody>
      </p:sp>
      <p:sp>
        <p:nvSpPr>
          <p:cNvPr id="24" name="Flussdiagramm: Verbinder 23">
            <a:extLst>
              <a:ext uri="{FF2B5EF4-FFF2-40B4-BE49-F238E27FC236}">
                <a16:creationId xmlns:a16="http://schemas.microsoft.com/office/drawing/2014/main" id="{1C37FFF1-E683-4078-DA6F-41F1B30FD597}"/>
              </a:ext>
            </a:extLst>
          </p:cNvPr>
          <p:cNvSpPr/>
          <p:nvPr/>
        </p:nvSpPr>
        <p:spPr>
          <a:xfrm>
            <a:off x="515112" y="2303114"/>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25" name="Flussdiagramm: Verbinder 24">
            <a:extLst>
              <a:ext uri="{FF2B5EF4-FFF2-40B4-BE49-F238E27FC236}">
                <a16:creationId xmlns:a16="http://schemas.microsoft.com/office/drawing/2014/main" id="{90456412-F9E5-123C-B2E4-D60CE45FCA74}"/>
              </a:ext>
            </a:extLst>
          </p:cNvPr>
          <p:cNvSpPr/>
          <p:nvPr/>
        </p:nvSpPr>
        <p:spPr>
          <a:xfrm>
            <a:off x="530616" y="3668999"/>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33" name="Flussdiagramm: Verbinder 32">
            <a:extLst>
              <a:ext uri="{FF2B5EF4-FFF2-40B4-BE49-F238E27FC236}">
                <a16:creationId xmlns:a16="http://schemas.microsoft.com/office/drawing/2014/main" id="{38E5F464-F8FD-F056-2026-07C610C92E4A}"/>
              </a:ext>
            </a:extLst>
          </p:cNvPr>
          <p:cNvSpPr/>
          <p:nvPr/>
        </p:nvSpPr>
        <p:spPr>
          <a:xfrm>
            <a:off x="6288800" y="1627573"/>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05</a:t>
            </a:r>
          </a:p>
        </p:txBody>
      </p:sp>
      <p:sp>
        <p:nvSpPr>
          <p:cNvPr id="34" name="Flussdiagramm: Verbinder 33">
            <a:extLst>
              <a:ext uri="{FF2B5EF4-FFF2-40B4-BE49-F238E27FC236}">
                <a16:creationId xmlns:a16="http://schemas.microsoft.com/office/drawing/2014/main" id="{320A698C-9A77-89F5-9CD8-ED2DE0DE1015}"/>
              </a:ext>
            </a:extLst>
          </p:cNvPr>
          <p:cNvSpPr/>
          <p:nvPr/>
        </p:nvSpPr>
        <p:spPr>
          <a:xfrm>
            <a:off x="530616" y="2981927"/>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35" name="Textplatzhalter 18">
            <a:extLst>
              <a:ext uri="{FF2B5EF4-FFF2-40B4-BE49-F238E27FC236}">
                <a16:creationId xmlns:a16="http://schemas.microsoft.com/office/drawing/2014/main" id="{7EC7CD66-6789-4845-DF97-9299AFCC5AAD}"/>
              </a:ext>
            </a:extLst>
          </p:cNvPr>
          <p:cNvSpPr txBox="1">
            <a:spLocks/>
          </p:cNvSpPr>
          <p:nvPr/>
        </p:nvSpPr>
        <p:spPr bwMode="gray">
          <a:xfrm>
            <a:off x="1395269" y="3095213"/>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Visierbild</a:t>
            </a:r>
          </a:p>
        </p:txBody>
      </p:sp>
      <p:sp>
        <p:nvSpPr>
          <p:cNvPr id="36" name="Flussdiagramm: Verbinder 35">
            <a:extLst>
              <a:ext uri="{FF2B5EF4-FFF2-40B4-BE49-F238E27FC236}">
                <a16:creationId xmlns:a16="http://schemas.microsoft.com/office/drawing/2014/main" id="{08D14C2B-8513-842F-8BEE-AC9FFCC4EF8F}"/>
              </a:ext>
            </a:extLst>
          </p:cNvPr>
          <p:cNvSpPr/>
          <p:nvPr/>
        </p:nvSpPr>
        <p:spPr>
          <a:xfrm>
            <a:off x="6284767" y="2321980"/>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06</a:t>
            </a:r>
          </a:p>
        </p:txBody>
      </p:sp>
      <p:sp>
        <p:nvSpPr>
          <p:cNvPr id="37" name="Textplatzhalter 20">
            <a:extLst>
              <a:ext uri="{FF2B5EF4-FFF2-40B4-BE49-F238E27FC236}">
                <a16:creationId xmlns:a16="http://schemas.microsoft.com/office/drawing/2014/main" id="{61502BFC-BA07-D9A2-E3EC-59B7F5EB8E35}"/>
              </a:ext>
            </a:extLst>
          </p:cNvPr>
          <p:cNvSpPr txBox="1">
            <a:spLocks/>
          </p:cNvSpPr>
          <p:nvPr/>
        </p:nvSpPr>
        <p:spPr bwMode="gray">
          <a:xfrm>
            <a:off x="7149324" y="2439172"/>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Atmung</a:t>
            </a:r>
          </a:p>
        </p:txBody>
      </p:sp>
      <p:sp>
        <p:nvSpPr>
          <p:cNvPr id="38" name="Textplatzhalter 7">
            <a:extLst>
              <a:ext uri="{FF2B5EF4-FFF2-40B4-BE49-F238E27FC236}">
                <a16:creationId xmlns:a16="http://schemas.microsoft.com/office/drawing/2014/main" id="{EF58C4AE-1140-FE34-F71B-F5209C53191A}"/>
              </a:ext>
            </a:extLst>
          </p:cNvPr>
          <p:cNvSpPr txBox="1">
            <a:spLocks/>
          </p:cNvSpPr>
          <p:nvPr/>
        </p:nvSpPr>
        <p:spPr bwMode="gray">
          <a:xfrm>
            <a:off x="7140344" y="3130048"/>
            <a:ext cx="4718576"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Blick durch das Feuer (Erkennen Abkommen)</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39" name="Flussdiagramm: Verbinder 38">
            <a:extLst>
              <a:ext uri="{FF2B5EF4-FFF2-40B4-BE49-F238E27FC236}">
                <a16:creationId xmlns:a16="http://schemas.microsoft.com/office/drawing/2014/main" id="{7DE2DF16-0827-8129-494D-1A228EC738BF}"/>
              </a:ext>
            </a:extLst>
          </p:cNvPr>
          <p:cNvSpPr/>
          <p:nvPr/>
        </p:nvSpPr>
        <p:spPr>
          <a:xfrm>
            <a:off x="6282310" y="3005597"/>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07</a:t>
            </a:r>
          </a:p>
        </p:txBody>
      </p:sp>
      <p:sp>
        <p:nvSpPr>
          <p:cNvPr id="40" name="Textplatzhalter 7">
            <a:extLst>
              <a:ext uri="{FF2B5EF4-FFF2-40B4-BE49-F238E27FC236}">
                <a16:creationId xmlns:a16="http://schemas.microsoft.com/office/drawing/2014/main" id="{48F1D51D-A85F-05B7-CA41-FF24E2D87731}"/>
              </a:ext>
            </a:extLst>
          </p:cNvPr>
          <p:cNvSpPr txBox="1">
            <a:spLocks/>
          </p:cNvSpPr>
          <p:nvPr/>
        </p:nvSpPr>
        <p:spPr bwMode="gray">
          <a:xfrm>
            <a:off x="7146834" y="3810091"/>
            <a:ext cx="4075316"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Reproduktion</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41" name="Flussdiagramm: Verbinder 40">
            <a:extLst>
              <a:ext uri="{FF2B5EF4-FFF2-40B4-BE49-F238E27FC236}">
                <a16:creationId xmlns:a16="http://schemas.microsoft.com/office/drawing/2014/main" id="{FCCCE2B6-833F-878F-991A-A989CB2C80E2}"/>
              </a:ext>
            </a:extLst>
          </p:cNvPr>
          <p:cNvSpPr/>
          <p:nvPr/>
        </p:nvSpPr>
        <p:spPr>
          <a:xfrm>
            <a:off x="6288800" y="3685640"/>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08</a:t>
            </a:r>
          </a:p>
        </p:txBody>
      </p:sp>
      <p:pic>
        <p:nvPicPr>
          <p:cNvPr id="5" name="Bild 1" descr="Ein Bild, das Text, Logo, Symbol, Grafiken enthält.&#10;&#10;KI-generierte Inhalte können fehlerhaft sein.">
            <a:extLst>
              <a:ext uri="{FF2B5EF4-FFF2-40B4-BE49-F238E27FC236}">
                <a16:creationId xmlns:a16="http://schemas.microsoft.com/office/drawing/2014/main" id="{350EEB3F-A303-4961-27B9-FAC44F54EBC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98776" y="5867204"/>
            <a:ext cx="899795" cy="899795"/>
          </a:xfrm>
          <a:prstGeom prst="rect">
            <a:avLst/>
          </a:prstGeom>
          <a:noFill/>
          <a:ln>
            <a:noFill/>
          </a:ln>
        </p:spPr>
      </p:pic>
    </p:spTree>
    <p:extLst>
      <p:ext uri="{BB962C8B-B14F-4D97-AF65-F5344CB8AC3E}">
        <p14:creationId xmlns:p14="http://schemas.microsoft.com/office/powerpoint/2010/main" val="1834156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48</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2" y="2180744"/>
            <a:ext cx="5518720"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800000"/>
                </a:solidFill>
                <a:latin typeface="Arial" panose="020B0604020202020204" pitchFamily="34" charset="0"/>
                <a:cs typeface="Arial" panose="020B0604020202020204" pitchFamily="34" charset="0"/>
              </a:rPr>
              <a:t>Fragen / Anmerkungen</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7679662" y="2394549"/>
            <a:ext cx="3766421" cy="3765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500" b="1" dirty="0">
                <a:latin typeface="Arial" panose="020B0604020202020204" pitchFamily="34" charset="0"/>
                <a:cs typeface="Arial" panose="020B0604020202020204" pitchFamily="34" charset="0"/>
              </a:rPr>
              <a:t>?!</a:t>
            </a:r>
          </a:p>
        </p:txBody>
      </p:sp>
      <p:sp>
        <p:nvSpPr>
          <p:cNvPr id="2" name="Textfeld 1">
            <a:extLst>
              <a:ext uri="{FF2B5EF4-FFF2-40B4-BE49-F238E27FC236}">
                <a16:creationId xmlns:a16="http://schemas.microsoft.com/office/drawing/2014/main" id="{542B0C75-7267-1652-2590-40409907FF48}"/>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D8B9E3A2-4340-0B12-A866-BC1A2663E917}"/>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96DD986D-4128-85D4-71DA-14D89262F36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76202"/>
            <a:ext cx="899795" cy="899795"/>
          </a:xfrm>
          <a:prstGeom prst="rect">
            <a:avLst/>
          </a:prstGeom>
          <a:noFill/>
          <a:ln>
            <a:noFill/>
          </a:ln>
        </p:spPr>
      </p:pic>
      <p:pic>
        <p:nvPicPr>
          <p:cNvPr id="10" name="Grafik 9">
            <a:extLst>
              <a:ext uri="{FF2B5EF4-FFF2-40B4-BE49-F238E27FC236}">
                <a16:creationId xmlns:a16="http://schemas.microsoft.com/office/drawing/2014/main" id="{649F8913-8CB7-49AA-8680-75EA54BDF702}"/>
              </a:ext>
            </a:extLst>
          </p:cNvPr>
          <p:cNvPicPr>
            <a:picLocks/>
          </p:cNvPicPr>
          <p:nvPr/>
        </p:nvPicPr>
        <p:blipFill>
          <a:blip r:embed="rId3">
            <a:alphaModFix amt="10000"/>
          </a:blip>
          <a:stretch>
            <a:fillRect/>
          </a:stretch>
        </p:blipFill>
        <p:spPr>
          <a:xfrm>
            <a:off x="4139400" y="875445"/>
            <a:ext cx="3913200" cy="4104000"/>
          </a:xfrm>
          <a:prstGeom prst="rect">
            <a:avLst/>
          </a:prstGeom>
        </p:spPr>
      </p:pic>
    </p:spTree>
    <p:extLst>
      <p:ext uri="{BB962C8B-B14F-4D97-AF65-F5344CB8AC3E}">
        <p14:creationId xmlns:p14="http://schemas.microsoft.com/office/powerpoint/2010/main" val="1353420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49</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2" y="2180744"/>
            <a:ext cx="4253553"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solidFill>
                  <a:srgbClr val="800000"/>
                </a:solidFill>
                <a:latin typeface="Arial" panose="020B0604020202020204" pitchFamily="34" charset="0"/>
                <a:cs typeface="Arial" panose="020B0604020202020204" pitchFamily="34" charset="0"/>
              </a:rPr>
              <a:t>Pause </a:t>
            </a:r>
            <a:r>
              <a:rPr lang="de-DE" sz="3200" b="1" dirty="0">
                <a:solidFill>
                  <a:srgbClr val="800000"/>
                </a:solidFill>
                <a:latin typeface="Arial" panose="020B0604020202020204" pitchFamily="34" charset="0"/>
                <a:cs typeface="Arial" panose="020B0604020202020204" pitchFamily="34" charset="0"/>
              </a:rPr>
              <a:t>(10‘)</a:t>
            </a:r>
            <a:endParaRPr lang="de-DE" b="1" dirty="0">
              <a:solidFill>
                <a:srgbClr val="800000"/>
              </a:solidFill>
              <a:latin typeface="Arial" panose="020B0604020202020204" pitchFamily="34" charset="0"/>
              <a:cs typeface="Arial" panose="020B0604020202020204" pitchFamily="34" charset="0"/>
            </a:endParaRPr>
          </a:p>
        </p:txBody>
      </p:sp>
      <p:pic>
        <p:nvPicPr>
          <p:cNvPr id="14" name="Grafik 13" descr="Kaffee mit einfarbiger Füllung">
            <a:extLst>
              <a:ext uri="{FF2B5EF4-FFF2-40B4-BE49-F238E27FC236}">
                <a16:creationId xmlns:a16="http://schemas.microsoft.com/office/drawing/2014/main" id="{48998E67-15A8-1C43-76BF-4E1EC3DB474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209676" y="3256294"/>
            <a:ext cx="674262" cy="674262"/>
          </a:xfrm>
          <a:prstGeom prst="rect">
            <a:avLst/>
          </a:prstGeom>
        </p:spPr>
      </p:pic>
      <p:pic>
        <p:nvPicPr>
          <p:cNvPr id="15" name="Grafik 14" descr="Rauchen mit einfarbiger Füllung">
            <a:extLst>
              <a:ext uri="{FF2B5EF4-FFF2-40B4-BE49-F238E27FC236}">
                <a16:creationId xmlns:a16="http://schemas.microsoft.com/office/drawing/2014/main" id="{B4884AD6-05D9-8921-E994-85E2FB29D42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7756" y="3256294"/>
            <a:ext cx="674262" cy="674262"/>
          </a:xfrm>
          <a:prstGeom prst="rect">
            <a:avLst/>
          </a:prstGeom>
        </p:spPr>
      </p:pic>
      <p:sp>
        <p:nvSpPr>
          <p:cNvPr id="34" name="Flussdiagramm: Verbinder 33">
            <a:extLst>
              <a:ext uri="{FF2B5EF4-FFF2-40B4-BE49-F238E27FC236}">
                <a16:creationId xmlns:a16="http://schemas.microsoft.com/office/drawing/2014/main" id="{FD3F7D4F-6510-5CB0-DD8F-36D06DEE8E14}"/>
              </a:ext>
            </a:extLst>
          </p:cNvPr>
          <p:cNvSpPr/>
          <p:nvPr/>
        </p:nvSpPr>
        <p:spPr>
          <a:xfrm>
            <a:off x="7679662" y="2394549"/>
            <a:ext cx="3766421" cy="3765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500" b="1" dirty="0">
                <a:latin typeface="Arial" panose="020B0604020202020204" pitchFamily="34" charset="0"/>
                <a:cs typeface="Arial" panose="020B0604020202020204" pitchFamily="34" charset="0"/>
              </a:rPr>
              <a:t>03</a:t>
            </a:r>
          </a:p>
        </p:txBody>
      </p:sp>
      <p:sp>
        <p:nvSpPr>
          <p:cNvPr id="2" name="Textfeld 1">
            <a:extLst>
              <a:ext uri="{FF2B5EF4-FFF2-40B4-BE49-F238E27FC236}">
                <a16:creationId xmlns:a16="http://schemas.microsoft.com/office/drawing/2014/main" id="{E9AED265-63FD-3245-4758-AA276BBAEC23}"/>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830130B0-7C36-0A3D-334D-69AA85F1E7C7}"/>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575AD61B-DD56-A438-C48E-167D9E4232D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803007" y="5763083"/>
            <a:ext cx="899795" cy="899795"/>
          </a:xfrm>
          <a:prstGeom prst="rect">
            <a:avLst/>
          </a:prstGeom>
          <a:noFill/>
          <a:ln>
            <a:noFill/>
          </a:ln>
        </p:spPr>
      </p:pic>
      <p:pic>
        <p:nvPicPr>
          <p:cNvPr id="8" name="Grafik 7">
            <a:extLst>
              <a:ext uri="{FF2B5EF4-FFF2-40B4-BE49-F238E27FC236}">
                <a16:creationId xmlns:a16="http://schemas.microsoft.com/office/drawing/2014/main" id="{4F0A4065-951A-5D0D-1CBB-FABABE2A8A3B}"/>
              </a:ext>
            </a:extLst>
          </p:cNvPr>
          <p:cNvPicPr>
            <a:picLocks/>
          </p:cNvPicPr>
          <p:nvPr/>
        </p:nvPicPr>
        <p:blipFill>
          <a:blip r:embed="rId5">
            <a:alphaModFix amt="10000"/>
          </a:blip>
          <a:stretch>
            <a:fillRect/>
          </a:stretch>
        </p:blipFill>
        <p:spPr>
          <a:xfrm>
            <a:off x="4139400" y="875445"/>
            <a:ext cx="3913200" cy="4104000"/>
          </a:xfrm>
          <a:prstGeom prst="rect">
            <a:avLst/>
          </a:prstGeom>
        </p:spPr>
      </p:pic>
    </p:spTree>
    <p:extLst>
      <p:ext uri="{BB962C8B-B14F-4D97-AF65-F5344CB8AC3E}">
        <p14:creationId xmlns:p14="http://schemas.microsoft.com/office/powerpoint/2010/main" val="2390943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5</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2" y="2180744"/>
            <a:ext cx="5518720"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800000"/>
                </a:solidFill>
                <a:latin typeface="Arial" panose="020B0604020202020204" pitchFamily="34" charset="0"/>
                <a:cs typeface="Arial" panose="020B0604020202020204" pitchFamily="34" charset="0"/>
              </a:rPr>
              <a:t>Fragen / Anmerkungen</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7679662" y="2394549"/>
            <a:ext cx="3766421" cy="3765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500" b="1" dirty="0">
                <a:latin typeface="Arial" panose="020B0604020202020204" pitchFamily="34" charset="0"/>
                <a:cs typeface="Arial" panose="020B0604020202020204" pitchFamily="34" charset="0"/>
              </a:rPr>
              <a:t>?!</a:t>
            </a:r>
          </a:p>
        </p:txBody>
      </p:sp>
      <p:sp>
        <p:nvSpPr>
          <p:cNvPr id="2" name="Textfeld 1">
            <a:extLst>
              <a:ext uri="{FF2B5EF4-FFF2-40B4-BE49-F238E27FC236}">
                <a16:creationId xmlns:a16="http://schemas.microsoft.com/office/drawing/2014/main" id="{EDD9C206-0278-EB86-806B-39D6DA0D4617}"/>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BB68792C-3872-D0EC-BD2E-B8BBD62C6DFD}"/>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9" name="Bild 1" descr="Ein Bild, das Text, Logo, Symbol, Grafiken enthält.&#10;&#10;KI-generierte Inhalte können fehlerhaft sein.">
            <a:extLst>
              <a:ext uri="{FF2B5EF4-FFF2-40B4-BE49-F238E27FC236}">
                <a16:creationId xmlns:a16="http://schemas.microsoft.com/office/drawing/2014/main" id="{20EB3339-3041-4E0F-1303-1030266A303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12266" y="5753011"/>
            <a:ext cx="899795" cy="899795"/>
          </a:xfrm>
          <a:prstGeom prst="rect">
            <a:avLst/>
          </a:prstGeom>
          <a:noFill/>
          <a:ln>
            <a:noFill/>
          </a:ln>
        </p:spPr>
      </p:pic>
      <p:pic>
        <p:nvPicPr>
          <p:cNvPr id="10" name="Grafik 9">
            <a:extLst>
              <a:ext uri="{FF2B5EF4-FFF2-40B4-BE49-F238E27FC236}">
                <a16:creationId xmlns:a16="http://schemas.microsoft.com/office/drawing/2014/main" id="{E702558F-B13E-E192-EED2-7018FF10F793}"/>
              </a:ext>
            </a:extLst>
          </p:cNvPr>
          <p:cNvPicPr>
            <a:picLocks/>
          </p:cNvPicPr>
          <p:nvPr/>
        </p:nvPicPr>
        <p:blipFill>
          <a:blip r:embed="rId3">
            <a:alphaModFix amt="10000"/>
          </a:blip>
          <a:stretch>
            <a:fillRect/>
          </a:stretch>
        </p:blipFill>
        <p:spPr>
          <a:xfrm>
            <a:off x="3977132" y="875445"/>
            <a:ext cx="3913200" cy="4104000"/>
          </a:xfrm>
          <a:prstGeom prst="rect">
            <a:avLst/>
          </a:prstGeom>
        </p:spPr>
      </p:pic>
    </p:spTree>
    <p:extLst>
      <p:ext uri="{BB962C8B-B14F-4D97-AF65-F5344CB8AC3E}">
        <p14:creationId xmlns:p14="http://schemas.microsoft.com/office/powerpoint/2010/main" val="1999450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50</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1" y="2180744"/>
            <a:ext cx="7558029" cy="74670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solidFill>
                  <a:srgbClr val="800000"/>
                </a:solidFill>
                <a:latin typeface="Arial" panose="020B0604020202020204" pitchFamily="34" charset="0"/>
                <a:cs typeface="Arial" panose="020B0604020202020204" pitchFamily="34" charset="0"/>
              </a:rPr>
              <a:t>Trocken- und </a:t>
            </a:r>
            <a:r>
              <a:rPr lang="de-DE" sz="4800" b="1" dirty="0">
                <a:solidFill>
                  <a:srgbClr val="800000"/>
                </a:solidFill>
                <a:latin typeface="Arial" panose="020B0604020202020204" pitchFamily="34" charset="0"/>
                <a:cs typeface="Arial" panose="020B0604020202020204" pitchFamily="34" charset="0"/>
              </a:rPr>
              <a:t>Praxistraining</a:t>
            </a:r>
            <a:endParaRPr lang="de-DE" b="1" dirty="0">
              <a:solidFill>
                <a:srgbClr val="800000"/>
              </a:solidFill>
              <a:latin typeface="Arial" panose="020B0604020202020204" pitchFamily="34" charset="0"/>
              <a:cs typeface="Arial" panose="020B0604020202020204" pitchFamily="34" charset="0"/>
            </a:endParaRP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7679662" y="2394549"/>
            <a:ext cx="3766421" cy="3765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500" b="1" dirty="0">
                <a:latin typeface="Arial" panose="020B0604020202020204" pitchFamily="34" charset="0"/>
                <a:cs typeface="Arial" panose="020B0604020202020204" pitchFamily="34" charset="0"/>
              </a:rPr>
              <a:t>04</a:t>
            </a:r>
          </a:p>
        </p:txBody>
      </p:sp>
      <p:sp>
        <p:nvSpPr>
          <p:cNvPr id="2" name="Textfeld 1">
            <a:extLst>
              <a:ext uri="{FF2B5EF4-FFF2-40B4-BE49-F238E27FC236}">
                <a16:creationId xmlns:a16="http://schemas.microsoft.com/office/drawing/2014/main" id="{F6AAC932-2C50-FFB7-3039-E57D6F3F961A}"/>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E43C4EFD-31FC-968C-B419-3A33C641E3A7}"/>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358DE19C-4638-358C-F5A1-595D649C8BE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10251"/>
            <a:ext cx="899795" cy="899795"/>
          </a:xfrm>
          <a:prstGeom prst="rect">
            <a:avLst/>
          </a:prstGeom>
          <a:noFill/>
          <a:ln>
            <a:noFill/>
          </a:ln>
        </p:spPr>
      </p:pic>
      <p:pic>
        <p:nvPicPr>
          <p:cNvPr id="9" name="Grafik 8">
            <a:extLst>
              <a:ext uri="{FF2B5EF4-FFF2-40B4-BE49-F238E27FC236}">
                <a16:creationId xmlns:a16="http://schemas.microsoft.com/office/drawing/2014/main" id="{1A21EEC2-A64C-09DE-C690-560DF0E0AA25}"/>
              </a:ext>
            </a:extLst>
          </p:cNvPr>
          <p:cNvPicPr>
            <a:picLocks/>
          </p:cNvPicPr>
          <p:nvPr/>
        </p:nvPicPr>
        <p:blipFill>
          <a:blip r:embed="rId3">
            <a:alphaModFix amt="10000"/>
          </a:blip>
          <a:stretch>
            <a:fillRect/>
          </a:stretch>
        </p:blipFill>
        <p:spPr>
          <a:xfrm>
            <a:off x="4139400" y="875445"/>
            <a:ext cx="3913200" cy="4104000"/>
          </a:xfrm>
          <a:prstGeom prst="rect">
            <a:avLst/>
          </a:prstGeom>
        </p:spPr>
      </p:pic>
    </p:spTree>
    <p:extLst>
      <p:ext uri="{BB962C8B-B14F-4D97-AF65-F5344CB8AC3E}">
        <p14:creationId xmlns:p14="http://schemas.microsoft.com/office/powerpoint/2010/main" val="1773243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79844" y="6362334"/>
            <a:ext cx="2743200" cy="365125"/>
          </a:xfrm>
        </p:spPr>
        <p:txBody>
          <a:bodyPr/>
          <a:lstStyle/>
          <a:p>
            <a:fld id="{68DCA2A9-AE72-4666-B0AC-B8F34655BE37}" type="slidenum">
              <a:rPr lang="de-DE" smtClean="0"/>
              <a:t>51</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458551" y="295727"/>
            <a:ext cx="8497887" cy="430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rgbClr val="800000"/>
                </a:solidFill>
                <a:latin typeface="Arial" panose="020B0604020202020204" pitchFamily="34" charset="0"/>
                <a:cs typeface="Arial" panose="020B0604020202020204" pitchFamily="34" charset="0"/>
              </a:rPr>
              <a:t>Agenda Trocken- und Praxistraining</a:t>
            </a:r>
          </a:p>
        </p:txBody>
      </p:sp>
      <p:sp>
        <p:nvSpPr>
          <p:cNvPr id="14" name="Textplatzhalter 6">
            <a:extLst>
              <a:ext uri="{FF2B5EF4-FFF2-40B4-BE49-F238E27FC236}">
                <a16:creationId xmlns:a16="http://schemas.microsoft.com/office/drawing/2014/main" id="{468FDBE7-6B18-55FC-33E4-13EE3C12B173}"/>
              </a:ext>
            </a:extLst>
          </p:cNvPr>
          <p:cNvSpPr txBox="1">
            <a:spLocks/>
          </p:cNvSpPr>
          <p:nvPr/>
        </p:nvSpPr>
        <p:spPr bwMode="gray">
          <a:xfrm>
            <a:off x="1397726" y="1719801"/>
            <a:ext cx="4816234"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1" i="0" u="none" strike="noStrike" kern="1200" cap="none" spc="0" normalizeH="0" baseline="0" noProof="0" dirty="0">
                <a:ln>
                  <a:noFill/>
                </a:ln>
                <a:solidFill>
                  <a:srgbClr val="FF0000"/>
                </a:solidFill>
                <a:effectLst/>
                <a:uLnTx/>
                <a:uFillTx/>
                <a:latin typeface="Arial"/>
                <a:ea typeface="+mn-ea"/>
                <a:cs typeface="+mn-cs"/>
              </a:rPr>
              <a:t>Sicherheitsüberprüfung an allen Kurzwaffen</a:t>
            </a:r>
          </a:p>
        </p:txBody>
      </p:sp>
      <p:sp>
        <p:nvSpPr>
          <p:cNvPr id="15" name="Textplatzhalter 7">
            <a:extLst>
              <a:ext uri="{FF2B5EF4-FFF2-40B4-BE49-F238E27FC236}">
                <a16:creationId xmlns:a16="http://schemas.microsoft.com/office/drawing/2014/main" id="{84C10F11-FE51-B738-A56A-6073F24B4DF3}"/>
              </a:ext>
            </a:extLst>
          </p:cNvPr>
          <p:cNvSpPr txBox="1">
            <a:spLocks/>
          </p:cNvSpPr>
          <p:nvPr/>
        </p:nvSpPr>
        <p:spPr bwMode="gray">
          <a:xfrm>
            <a:off x="1373146" y="2427565"/>
            <a:ext cx="4075316"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Waffe zerlegen und zusammensetzen</a:t>
            </a:r>
          </a:p>
        </p:txBody>
      </p:sp>
      <p:sp>
        <p:nvSpPr>
          <p:cNvPr id="16" name="Textplatzhalter 18">
            <a:extLst>
              <a:ext uri="{FF2B5EF4-FFF2-40B4-BE49-F238E27FC236}">
                <a16:creationId xmlns:a16="http://schemas.microsoft.com/office/drawing/2014/main" id="{318C74B5-40E9-D3A2-E47D-72F99961B402}"/>
              </a:ext>
            </a:extLst>
          </p:cNvPr>
          <p:cNvSpPr txBox="1">
            <a:spLocks/>
          </p:cNvSpPr>
          <p:nvPr/>
        </p:nvSpPr>
        <p:spPr bwMode="gray">
          <a:xfrm>
            <a:off x="1373146" y="3800949"/>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Stand / Anschlag</a:t>
            </a:r>
          </a:p>
        </p:txBody>
      </p:sp>
      <p:sp>
        <p:nvSpPr>
          <p:cNvPr id="17" name="Textplatzhalter 20">
            <a:extLst>
              <a:ext uri="{FF2B5EF4-FFF2-40B4-BE49-F238E27FC236}">
                <a16:creationId xmlns:a16="http://schemas.microsoft.com/office/drawing/2014/main" id="{41C390B7-6E63-C058-FD7D-9E7BC9927E07}"/>
              </a:ext>
            </a:extLst>
          </p:cNvPr>
          <p:cNvSpPr txBox="1">
            <a:spLocks/>
          </p:cNvSpPr>
          <p:nvPr/>
        </p:nvSpPr>
        <p:spPr bwMode="gray">
          <a:xfrm>
            <a:off x="1404249" y="4468724"/>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Abzugskontrolle</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530617" y="1621395"/>
            <a:ext cx="581953"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FF0000"/>
                </a:solidFill>
                <a:latin typeface="Arial" panose="020B0604020202020204" pitchFamily="34" charset="0"/>
                <a:cs typeface="Arial" panose="020B0604020202020204" pitchFamily="34" charset="0"/>
              </a:rPr>
              <a:t>01</a:t>
            </a:r>
          </a:p>
        </p:txBody>
      </p:sp>
      <p:sp>
        <p:nvSpPr>
          <p:cNvPr id="35" name="Flussdiagramm: Verbinder 34">
            <a:extLst>
              <a:ext uri="{FF2B5EF4-FFF2-40B4-BE49-F238E27FC236}">
                <a16:creationId xmlns:a16="http://schemas.microsoft.com/office/drawing/2014/main" id="{5C54CFBD-43E6-CC99-2F7D-10BFAE9E87F2}"/>
              </a:ext>
            </a:extLst>
          </p:cNvPr>
          <p:cNvSpPr/>
          <p:nvPr/>
        </p:nvSpPr>
        <p:spPr>
          <a:xfrm>
            <a:off x="515112" y="2303114"/>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36" name="Flussdiagramm: Verbinder 35">
            <a:extLst>
              <a:ext uri="{FF2B5EF4-FFF2-40B4-BE49-F238E27FC236}">
                <a16:creationId xmlns:a16="http://schemas.microsoft.com/office/drawing/2014/main" id="{EFC5F283-CB57-9C9C-AD20-AA5D1BB93205}"/>
              </a:ext>
            </a:extLst>
          </p:cNvPr>
          <p:cNvSpPr/>
          <p:nvPr/>
        </p:nvSpPr>
        <p:spPr>
          <a:xfrm>
            <a:off x="530616" y="3668999"/>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37" name="Flussdiagramm: Verbinder 36">
            <a:extLst>
              <a:ext uri="{FF2B5EF4-FFF2-40B4-BE49-F238E27FC236}">
                <a16:creationId xmlns:a16="http://schemas.microsoft.com/office/drawing/2014/main" id="{274F47CD-08D5-777C-3219-AE609D994C12}"/>
              </a:ext>
            </a:extLst>
          </p:cNvPr>
          <p:cNvSpPr/>
          <p:nvPr/>
        </p:nvSpPr>
        <p:spPr>
          <a:xfrm>
            <a:off x="530616" y="4357006"/>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05</a:t>
            </a:r>
          </a:p>
        </p:txBody>
      </p:sp>
      <p:sp>
        <p:nvSpPr>
          <p:cNvPr id="38" name="Flussdiagramm: Verbinder 37">
            <a:extLst>
              <a:ext uri="{FF2B5EF4-FFF2-40B4-BE49-F238E27FC236}">
                <a16:creationId xmlns:a16="http://schemas.microsoft.com/office/drawing/2014/main" id="{1870A3C3-C239-7DBF-C8D3-34194F63E8C8}"/>
              </a:ext>
            </a:extLst>
          </p:cNvPr>
          <p:cNvSpPr/>
          <p:nvPr/>
        </p:nvSpPr>
        <p:spPr>
          <a:xfrm>
            <a:off x="530616" y="2981927"/>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39" name="Textplatzhalter 18">
            <a:extLst>
              <a:ext uri="{FF2B5EF4-FFF2-40B4-BE49-F238E27FC236}">
                <a16:creationId xmlns:a16="http://schemas.microsoft.com/office/drawing/2014/main" id="{158E768C-8CF2-FFE1-1EF0-0F972B664459}"/>
              </a:ext>
            </a:extLst>
          </p:cNvPr>
          <p:cNvSpPr txBox="1">
            <a:spLocks/>
          </p:cNvSpPr>
          <p:nvPr/>
        </p:nvSpPr>
        <p:spPr bwMode="gray">
          <a:xfrm>
            <a:off x="1395269" y="3095213"/>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Waffenhaltung</a:t>
            </a:r>
          </a:p>
        </p:txBody>
      </p:sp>
      <p:sp>
        <p:nvSpPr>
          <p:cNvPr id="40" name="Flussdiagramm: Verbinder 39">
            <a:extLst>
              <a:ext uri="{FF2B5EF4-FFF2-40B4-BE49-F238E27FC236}">
                <a16:creationId xmlns:a16="http://schemas.microsoft.com/office/drawing/2014/main" id="{5BB6C11B-9ADC-6E56-C836-2B9FE5589DB8}"/>
              </a:ext>
            </a:extLst>
          </p:cNvPr>
          <p:cNvSpPr/>
          <p:nvPr/>
        </p:nvSpPr>
        <p:spPr>
          <a:xfrm>
            <a:off x="7070062" y="1614946"/>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06</a:t>
            </a:r>
          </a:p>
        </p:txBody>
      </p:sp>
      <p:sp>
        <p:nvSpPr>
          <p:cNvPr id="41" name="Textplatzhalter 20">
            <a:extLst>
              <a:ext uri="{FF2B5EF4-FFF2-40B4-BE49-F238E27FC236}">
                <a16:creationId xmlns:a16="http://schemas.microsoft.com/office/drawing/2014/main" id="{0D8766C6-3B2B-65BC-F3B7-244F7218F337}"/>
              </a:ext>
            </a:extLst>
          </p:cNvPr>
          <p:cNvSpPr txBox="1">
            <a:spLocks/>
          </p:cNvSpPr>
          <p:nvPr/>
        </p:nvSpPr>
        <p:spPr bwMode="gray">
          <a:xfrm>
            <a:off x="7934619" y="1732138"/>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Zielvorgang</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9" name="Textplatzhalter 7">
            <a:extLst>
              <a:ext uri="{FF2B5EF4-FFF2-40B4-BE49-F238E27FC236}">
                <a16:creationId xmlns:a16="http://schemas.microsoft.com/office/drawing/2014/main" id="{A6B1CACF-3733-E477-97B8-74DA9E0DFAA7}"/>
              </a:ext>
            </a:extLst>
          </p:cNvPr>
          <p:cNvSpPr txBox="1">
            <a:spLocks/>
          </p:cNvSpPr>
          <p:nvPr/>
        </p:nvSpPr>
        <p:spPr bwMode="gray">
          <a:xfrm>
            <a:off x="7925639" y="2423014"/>
            <a:ext cx="4075316"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Zielfehler</a:t>
            </a:r>
          </a:p>
        </p:txBody>
      </p:sp>
      <p:sp>
        <p:nvSpPr>
          <p:cNvPr id="10" name="Flussdiagramm: Verbinder 9">
            <a:extLst>
              <a:ext uri="{FF2B5EF4-FFF2-40B4-BE49-F238E27FC236}">
                <a16:creationId xmlns:a16="http://schemas.microsoft.com/office/drawing/2014/main" id="{DC017781-A62A-F34B-11D4-EEEBB7B1C0FB}"/>
              </a:ext>
            </a:extLst>
          </p:cNvPr>
          <p:cNvSpPr/>
          <p:nvPr/>
        </p:nvSpPr>
        <p:spPr>
          <a:xfrm>
            <a:off x="7067605" y="2298563"/>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07</a:t>
            </a:r>
          </a:p>
        </p:txBody>
      </p:sp>
      <p:sp>
        <p:nvSpPr>
          <p:cNvPr id="13" name="Textplatzhalter 7">
            <a:extLst>
              <a:ext uri="{FF2B5EF4-FFF2-40B4-BE49-F238E27FC236}">
                <a16:creationId xmlns:a16="http://schemas.microsoft.com/office/drawing/2014/main" id="{B03AF26C-3C0B-0DCB-756F-804C50B327BD}"/>
              </a:ext>
            </a:extLst>
          </p:cNvPr>
          <p:cNvSpPr txBox="1">
            <a:spLocks/>
          </p:cNvSpPr>
          <p:nvPr/>
        </p:nvSpPr>
        <p:spPr bwMode="gray">
          <a:xfrm>
            <a:off x="7932129" y="3103057"/>
            <a:ext cx="4075316"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Atmung</a:t>
            </a:r>
          </a:p>
        </p:txBody>
      </p:sp>
      <p:sp>
        <p:nvSpPr>
          <p:cNvPr id="18" name="Flussdiagramm: Verbinder 17">
            <a:extLst>
              <a:ext uri="{FF2B5EF4-FFF2-40B4-BE49-F238E27FC236}">
                <a16:creationId xmlns:a16="http://schemas.microsoft.com/office/drawing/2014/main" id="{9FE31B62-57B1-68D5-4696-02021FE96E0C}"/>
              </a:ext>
            </a:extLst>
          </p:cNvPr>
          <p:cNvSpPr/>
          <p:nvPr/>
        </p:nvSpPr>
        <p:spPr>
          <a:xfrm>
            <a:off x="7074095" y="2978606"/>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08</a:t>
            </a:r>
          </a:p>
        </p:txBody>
      </p:sp>
      <p:sp>
        <p:nvSpPr>
          <p:cNvPr id="2" name="Textfeld 1">
            <a:extLst>
              <a:ext uri="{FF2B5EF4-FFF2-40B4-BE49-F238E27FC236}">
                <a16:creationId xmlns:a16="http://schemas.microsoft.com/office/drawing/2014/main" id="{06375CE0-1043-47C8-772F-C8E2135E98FA}"/>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66FEBFF9-62FF-557F-B2DF-B14B0AABFCD4}"/>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sp>
        <p:nvSpPr>
          <p:cNvPr id="6" name="Textplatzhalter 7">
            <a:extLst>
              <a:ext uri="{FF2B5EF4-FFF2-40B4-BE49-F238E27FC236}">
                <a16:creationId xmlns:a16="http://schemas.microsoft.com/office/drawing/2014/main" id="{3947567D-46F8-2CB9-6AAC-D7D2E40F9AFB}"/>
              </a:ext>
            </a:extLst>
          </p:cNvPr>
          <p:cNvSpPr txBox="1">
            <a:spLocks/>
          </p:cNvSpPr>
          <p:nvPr/>
        </p:nvSpPr>
        <p:spPr bwMode="gray">
          <a:xfrm>
            <a:off x="7925639" y="3748700"/>
            <a:ext cx="4075316"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Ladetätigkeiten</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8" name="Flussdiagramm: Verbinder 7">
            <a:extLst>
              <a:ext uri="{FF2B5EF4-FFF2-40B4-BE49-F238E27FC236}">
                <a16:creationId xmlns:a16="http://schemas.microsoft.com/office/drawing/2014/main" id="{34EE0703-1DE2-9AF0-5A51-1EE807982C6E}"/>
              </a:ext>
            </a:extLst>
          </p:cNvPr>
          <p:cNvSpPr/>
          <p:nvPr/>
        </p:nvSpPr>
        <p:spPr>
          <a:xfrm>
            <a:off x="7089694" y="3642530"/>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08</a:t>
            </a:r>
          </a:p>
        </p:txBody>
      </p:sp>
      <p:pic>
        <p:nvPicPr>
          <p:cNvPr id="11" name="Bild 1" descr="Ein Bild, das Text, Logo, Symbol, Grafiken enthält.&#10;&#10;KI-generierte Inhalte können fehlerhaft sein.">
            <a:extLst>
              <a:ext uri="{FF2B5EF4-FFF2-40B4-BE49-F238E27FC236}">
                <a16:creationId xmlns:a16="http://schemas.microsoft.com/office/drawing/2014/main" id="{BEF3A2C2-C725-EE79-CDC8-45C18935822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43561"/>
            <a:ext cx="899795" cy="899795"/>
          </a:xfrm>
          <a:prstGeom prst="rect">
            <a:avLst/>
          </a:prstGeom>
          <a:noFill/>
          <a:ln>
            <a:noFill/>
          </a:ln>
        </p:spPr>
      </p:pic>
    </p:spTree>
    <p:extLst>
      <p:ext uri="{BB962C8B-B14F-4D97-AF65-F5344CB8AC3E}">
        <p14:creationId xmlns:p14="http://schemas.microsoft.com/office/powerpoint/2010/main" val="310278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94902"/>
            <a:ext cx="12192000" cy="1063099"/>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rPr>
              <a:t>Sicherheitsüberprüfung</a:t>
            </a:r>
          </a:p>
        </p:txBody>
      </p:sp>
      <p:sp>
        <p:nvSpPr>
          <p:cNvPr id="2" name="Textfeld 1">
            <a:extLst>
              <a:ext uri="{FF2B5EF4-FFF2-40B4-BE49-F238E27FC236}">
                <a16:creationId xmlns:a16="http://schemas.microsoft.com/office/drawing/2014/main" id="{1245BC60-999D-B563-2896-8C1EFD6D71D8}"/>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pic>
        <p:nvPicPr>
          <p:cNvPr id="17" name="Grafik 16">
            <a:extLst>
              <a:ext uri="{FF2B5EF4-FFF2-40B4-BE49-F238E27FC236}">
                <a16:creationId xmlns:a16="http://schemas.microsoft.com/office/drawing/2014/main" id="{1C72E8B3-553F-CEA7-1C60-D5BE89076213}"/>
              </a:ext>
            </a:extLst>
          </p:cNvPr>
          <p:cNvPicPr>
            <a:picLocks noChangeAspect="1"/>
          </p:cNvPicPr>
          <p:nvPr/>
        </p:nvPicPr>
        <p:blipFill>
          <a:blip r:embed="rId2"/>
          <a:stretch>
            <a:fillRect/>
          </a:stretch>
        </p:blipFill>
        <p:spPr>
          <a:xfrm>
            <a:off x="625840" y="1071131"/>
            <a:ext cx="2019582" cy="1467055"/>
          </a:xfrm>
          <a:prstGeom prst="rect">
            <a:avLst/>
          </a:prstGeom>
          <a:ln>
            <a:noFill/>
          </a:ln>
          <a:effectLst>
            <a:outerShdw blurRad="190500" algn="tl" rotWithShape="0">
              <a:srgbClr val="000000">
                <a:alpha val="70000"/>
              </a:srgbClr>
            </a:outerShdw>
          </a:effectLst>
        </p:spPr>
      </p:pic>
      <p:pic>
        <p:nvPicPr>
          <p:cNvPr id="19" name="Grafik 18">
            <a:extLst>
              <a:ext uri="{FF2B5EF4-FFF2-40B4-BE49-F238E27FC236}">
                <a16:creationId xmlns:a16="http://schemas.microsoft.com/office/drawing/2014/main" id="{6FC4C877-1114-3224-0B02-62CDFF351D96}"/>
              </a:ext>
            </a:extLst>
          </p:cNvPr>
          <p:cNvPicPr>
            <a:picLocks noChangeAspect="1"/>
          </p:cNvPicPr>
          <p:nvPr/>
        </p:nvPicPr>
        <p:blipFill>
          <a:blip r:embed="rId3"/>
          <a:stretch>
            <a:fillRect/>
          </a:stretch>
        </p:blipFill>
        <p:spPr>
          <a:xfrm>
            <a:off x="2696828" y="1071131"/>
            <a:ext cx="2019582" cy="1467055"/>
          </a:xfrm>
          <a:prstGeom prst="rect">
            <a:avLst/>
          </a:prstGeom>
          <a:ln>
            <a:noFill/>
          </a:ln>
          <a:effectLst>
            <a:outerShdw blurRad="190500" algn="tl" rotWithShape="0">
              <a:srgbClr val="000000">
                <a:alpha val="70000"/>
              </a:srgbClr>
            </a:outerShdw>
          </a:effectLst>
        </p:spPr>
      </p:pic>
      <p:pic>
        <p:nvPicPr>
          <p:cNvPr id="27" name="Grafik 26">
            <a:extLst>
              <a:ext uri="{FF2B5EF4-FFF2-40B4-BE49-F238E27FC236}">
                <a16:creationId xmlns:a16="http://schemas.microsoft.com/office/drawing/2014/main" id="{9CFC2A0D-561B-7A53-D3FD-94A2EB99D9FF}"/>
              </a:ext>
            </a:extLst>
          </p:cNvPr>
          <p:cNvPicPr>
            <a:picLocks noChangeAspect="1"/>
          </p:cNvPicPr>
          <p:nvPr/>
        </p:nvPicPr>
        <p:blipFill>
          <a:blip r:embed="rId4"/>
          <a:stretch>
            <a:fillRect/>
          </a:stretch>
        </p:blipFill>
        <p:spPr>
          <a:xfrm>
            <a:off x="4767816" y="1071131"/>
            <a:ext cx="2010056" cy="1467055"/>
          </a:xfrm>
          <a:prstGeom prst="rect">
            <a:avLst/>
          </a:prstGeom>
          <a:ln>
            <a:noFill/>
          </a:ln>
          <a:effectLst>
            <a:outerShdw blurRad="190500" algn="tl" rotWithShape="0">
              <a:srgbClr val="000000">
                <a:alpha val="70000"/>
              </a:srgbClr>
            </a:outerShdw>
          </a:effectLst>
        </p:spPr>
      </p:pic>
      <p:pic>
        <p:nvPicPr>
          <p:cNvPr id="28" name="Grafik 27">
            <a:extLst>
              <a:ext uri="{FF2B5EF4-FFF2-40B4-BE49-F238E27FC236}">
                <a16:creationId xmlns:a16="http://schemas.microsoft.com/office/drawing/2014/main" id="{69B39986-7E88-A7B3-C08D-FDA710B9F926}"/>
              </a:ext>
            </a:extLst>
          </p:cNvPr>
          <p:cNvPicPr>
            <a:picLocks noChangeAspect="1"/>
          </p:cNvPicPr>
          <p:nvPr/>
        </p:nvPicPr>
        <p:blipFill>
          <a:blip r:embed="rId5"/>
          <a:stretch>
            <a:fillRect/>
          </a:stretch>
        </p:blipFill>
        <p:spPr>
          <a:xfrm>
            <a:off x="6829278" y="1071131"/>
            <a:ext cx="2019582" cy="1467055"/>
          </a:xfrm>
          <a:prstGeom prst="rect">
            <a:avLst/>
          </a:prstGeom>
          <a:ln>
            <a:noFill/>
          </a:ln>
          <a:effectLst>
            <a:outerShdw blurRad="190500" algn="tl" rotWithShape="0">
              <a:srgbClr val="000000">
                <a:alpha val="70000"/>
              </a:srgbClr>
            </a:outerShdw>
          </a:effectLst>
        </p:spPr>
      </p:pic>
      <p:pic>
        <p:nvPicPr>
          <p:cNvPr id="30" name="Grafik 29">
            <a:extLst>
              <a:ext uri="{FF2B5EF4-FFF2-40B4-BE49-F238E27FC236}">
                <a16:creationId xmlns:a16="http://schemas.microsoft.com/office/drawing/2014/main" id="{EE16BB2B-90F4-1215-63BD-D4DAC8D4975B}"/>
              </a:ext>
            </a:extLst>
          </p:cNvPr>
          <p:cNvPicPr>
            <a:picLocks noChangeAspect="1"/>
          </p:cNvPicPr>
          <p:nvPr/>
        </p:nvPicPr>
        <p:blipFill>
          <a:blip r:embed="rId6"/>
          <a:stretch>
            <a:fillRect/>
          </a:stretch>
        </p:blipFill>
        <p:spPr>
          <a:xfrm>
            <a:off x="8900266" y="1071130"/>
            <a:ext cx="2019582" cy="1467055"/>
          </a:xfrm>
          <a:prstGeom prst="rect">
            <a:avLst/>
          </a:prstGeom>
          <a:ln>
            <a:noFill/>
          </a:ln>
          <a:effectLst>
            <a:outerShdw blurRad="190500" algn="tl" rotWithShape="0">
              <a:srgbClr val="000000">
                <a:alpha val="70000"/>
              </a:srgbClr>
            </a:outerShdw>
          </a:effectLst>
        </p:spPr>
      </p:pic>
      <p:pic>
        <p:nvPicPr>
          <p:cNvPr id="32" name="Grafik 31">
            <a:extLst>
              <a:ext uri="{FF2B5EF4-FFF2-40B4-BE49-F238E27FC236}">
                <a16:creationId xmlns:a16="http://schemas.microsoft.com/office/drawing/2014/main" id="{3F6E3EFD-2D02-85C2-F340-DF11C73E9960}"/>
              </a:ext>
            </a:extLst>
          </p:cNvPr>
          <p:cNvPicPr>
            <a:picLocks noChangeAspect="1"/>
          </p:cNvPicPr>
          <p:nvPr/>
        </p:nvPicPr>
        <p:blipFill>
          <a:blip r:embed="rId7"/>
          <a:stretch>
            <a:fillRect/>
          </a:stretch>
        </p:blipFill>
        <p:spPr>
          <a:xfrm>
            <a:off x="611901" y="2561775"/>
            <a:ext cx="2019582" cy="1467055"/>
          </a:xfrm>
          <a:prstGeom prst="rect">
            <a:avLst/>
          </a:prstGeom>
          <a:ln>
            <a:noFill/>
          </a:ln>
          <a:effectLst>
            <a:outerShdw blurRad="190500" algn="tl" rotWithShape="0">
              <a:srgbClr val="000000">
                <a:alpha val="70000"/>
              </a:srgbClr>
            </a:outerShdw>
          </a:effectLst>
        </p:spPr>
      </p:pic>
      <p:pic>
        <p:nvPicPr>
          <p:cNvPr id="35" name="Grafik 34">
            <a:extLst>
              <a:ext uri="{FF2B5EF4-FFF2-40B4-BE49-F238E27FC236}">
                <a16:creationId xmlns:a16="http://schemas.microsoft.com/office/drawing/2014/main" id="{C64DE091-EDEB-A3CE-139A-3C4527E1CA17}"/>
              </a:ext>
            </a:extLst>
          </p:cNvPr>
          <p:cNvPicPr>
            <a:picLocks noChangeAspect="1"/>
          </p:cNvPicPr>
          <p:nvPr/>
        </p:nvPicPr>
        <p:blipFill>
          <a:blip r:embed="rId8"/>
          <a:stretch>
            <a:fillRect/>
          </a:stretch>
        </p:blipFill>
        <p:spPr>
          <a:xfrm>
            <a:off x="2696828" y="2561775"/>
            <a:ext cx="2019582" cy="1467055"/>
          </a:xfrm>
          <a:prstGeom prst="rect">
            <a:avLst/>
          </a:prstGeom>
          <a:ln>
            <a:noFill/>
          </a:ln>
          <a:effectLst>
            <a:outerShdw blurRad="190500" algn="tl" rotWithShape="0">
              <a:srgbClr val="000000">
                <a:alpha val="70000"/>
              </a:srgbClr>
            </a:outerShdw>
          </a:effectLst>
        </p:spPr>
      </p:pic>
      <p:pic>
        <p:nvPicPr>
          <p:cNvPr id="36" name="Grafik 35">
            <a:extLst>
              <a:ext uri="{FF2B5EF4-FFF2-40B4-BE49-F238E27FC236}">
                <a16:creationId xmlns:a16="http://schemas.microsoft.com/office/drawing/2014/main" id="{04FDCC28-E6AD-E0FC-2ED3-A68AC20C78F4}"/>
              </a:ext>
            </a:extLst>
          </p:cNvPr>
          <p:cNvPicPr>
            <a:picLocks noChangeAspect="1"/>
          </p:cNvPicPr>
          <p:nvPr/>
        </p:nvPicPr>
        <p:blipFill>
          <a:blip r:embed="rId9"/>
          <a:stretch>
            <a:fillRect/>
          </a:stretch>
        </p:blipFill>
        <p:spPr>
          <a:xfrm>
            <a:off x="4781755" y="2561775"/>
            <a:ext cx="2010056" cy="1467055"/>
          </a:xfrm>
          <a:prstGeom prst="rect">
            <a:avLst/>
          </a:prstGeom>
          <a:ln>
            <a:noFill/>
          </a:ln>
          <a:effectLst>
            <a:outerShdw blurRad="190500" algn="tl" rotWithShape="0">
              <a:srgbClr val="000000">
                <a:alpha val="70000"/>
              </a:srgbClr>
            </a:outerShdw>
          </a:effectLst>
        </p:spPr>
      </p:pic>
      <p:pic>
        <p:nvPicPr>
          <p:cNvPr id="37" name="Grafik 36">
            <a:extLst>
              <a:ext uri="{FF2B5EF4-FFF2-40B4-BE49-F238E27FC236}">
                <a16:creationId xmlns:a16="http://schemas.microsoft.com/office/drawing/2014/main" id="{A3902B1C-0AA3-74C7-4F50-4080A8F85134}"/>
              </a:ext>
            </a:extLst>
          </p:cNvPr>
          <p:cNvPicPr>
            <a:picLocks noChangeAspect="1"/>
          </p:cNvPicPr>
          <p:nvPr/>
        </p:nvPicPr>
        <p:blipFill>
          <a:blip r:embed="rId10"/>
          <a:stretch>
            <a:fillRect/>
          </a:stretch>
        </p:blipFill>
        <p:spPr>
          <a:xfrm>
            <a:off x="6829278" y="2561774"/>
            <a:ext cx="2019582" cy="1467055"/>
          </a:xfrm>
          <a:prstGeom prst="rect">
            <a:avLst/>
          </a:prstGeom>
          <a:ln>
            <a:noFill/>
          </a:ln>
          <a:effectLst>
            <a:outerShdw blurRad="190500" algn="tl" rotWithShape="0">
              <a:srgbClr val="000000">
                <a:alpha val="70000"/>
              </a:srgbClr>
            </a:outerShdw>
          </a:effectLst>
        </p:spPr>
      </p:pic>
      <p:pic>
        <p:nvPicPr>
          <p:cNvPr id="38" name="Grafik 37">
            <a:extLst>
              <a:ext uri="{FF2B5EF4-FFF2-40B4-BE49-F238E27FC236}">
                <a16:creationId xmlns:a16="http://schemas.microsoft.com/office/drawing/2014/main" id="{BFD94E28-A5D9-DA6B-BBD8-AA9EEF0B9D95}"/>
              </a:ext>
            </a:extLst>
          </p:cNvPr>
          <p:cNvPicPr>
            <a:picLocks noChangeAspect="1"/>
          </p:cNvPicPr>
          <p:nvPr/>
        </p:nvPicPr>
        <p:blipFill>
          <a:blip r:embed="rId11"/>
          <a:stretch>
            <a:fillRect/>
          </a:stretch>
        </p:blipFill>
        <p:spPr>
          <a:xfrm>
            <a:off x="8900266" y="2561774"/>
            <a:ext cx="2019582" cy="1467055"/>
          </a:xfrm>
          <a:prstGeom prst="rect">
            <a:avLst/>
          </a:prstGeom>
          <a:ln>
            <a:noFill/>
          </a:ln>
          <a:effectLst>
            <a:outerShdw blurRad="190500" algn="tl" rotWithShape="0">
              <a:srgbClr val="000000">
                <a:alpha val="70000"/>
              </a:srgbClr>
            </a:outerShdw>
          </a:effectLst>
        </p:spPr>
      </p:pic>
      <p:pic>
        <p:nvPicPr>
          <p:cNvPr id="39" name="Grafik 38">
            <a:extLst>
              <a:ext uri="{FF2B5EF4-FFF2-40B4-BE49-F238E27FC236}">
                <a16:creationId xmlns:a16="http://schemas.microsoft.com/office/drawing/2014/main" id="{2054D7F0-D104-6DDF-D4E2-D8E7C12AB81F}"/>
              </a:ext>
            </a:extLst>
          </p:cNvPr>
          <p:cNvPicPr>
            <a:picLocks noChangeAspect="1"/>
          </p:cNvPicPr>
          <p:nvPr/>
        </p:nvPicPr>
        <p:blipFill>
          <a:blip r:embed="rId12"/>
          <a:stretch>
            <a:fillRect/>
          </a:stretch>
        </p:blipFill>
        <p:spPr>
          <a:xfrm>
            <a:off x="611901" y="4059287"/>
            <a:ext cx="2019582" cy="1467055"/>
          </a:xfrm>
          <a:prstGeom prst="rect">
            <a:avLst/>
          </a:prstGeom>
          <a:ln>
            <a:noFill/>
          </a:ln>
          <a:effectLst>
            <a:outerShdw blurRad="190500" algn="tl" rotWithShape="0">
              <a:srgbClr val="000000">
                <a:alpha val="70000"/>
              </a:srgbClr>
            </a:outerShdw>
          </a:effectLst>
        </p:spPr>
      </p:pic>
      <p:pic>
        <p:nvPicPr>
          <p:cNvPr id="40" name="Grafik 39">
            <a:extLst>
              <a:ext uri="{FF2B5EF4-FFF2-40B4-BE49-F238E27FC236}">
                <a16:creationId xmlns:a16="http://schemas.microsoft.com/office/drawing/2014/main" id="{B1CBDCF5-E629-096D-1914-AA81DE36612F}"/>
              </a:ext>
            </a:extLst>
          </p:cNvPr>
          <p:cNvPicPr>
            <a:picLocks noChangeAspect="1"/>
          </p:cNvPicPr>
          <p:nvPr/>
        </p:nvPicPr>
        <p:blipFill>
          <a:blip r:embed="rId13"/>
          <a:stretch>
            <a:fillRect/>
          </a:stretch>
        </p:blipFill>
        <p:spPr>
          <a:xfrm>
            <a:off x="2696828" y="4059287"/>
            <a:ext cx="2019582" cy="1467055"/>
          </a:xfrm>
          <a:prstGeom prst="rect">
            <a:avLst/>
          </a:prstGeom>
          <a:ln>
            <a:noFill/>
          </a:ln>
          <a:effectLst>
            <a:outerShdw blurRad="190500" algn="tl" rotWithShape="0">
              <a:srgbClr val="000000">
                <a:alpha val="70000"/>
              </a:srgbClr>
            </a:outerShdw>
          </a:effectLst>
        </p:spPr>
      </p:pic>
      <p:pic>
        <p:nvPicPr>
          <p:cNvPr id="41" name="Grafik 40">
            <a:extLst>
              <a:ext uri="{FF2B5EF4-FFF2-40B4-BE49-F238E27FC236}">
                <a16:creationId xmlns:a16="http://schemas.microsoft.com/office/drawing/2014/main" id="{A688A138-901A-667A-5C39-EBCE506DB460}"/>
              </a:ext>
            </a:extLst>
          </p:cNvPr>
          <p:cNvPicPr>
            <a:picLocks noChangeAspect="1"/>
          </p:cNvPicPr>
          <p:nvPr/>
        </p:nvPicPr>
        <p:blipFill>
          <a:blip r:embed="rId14"/>
          <a:stretch>
            <a:fillRect/>
          </a:stretch>
        </p:blipFill>
        <p:spPr>
          <a:xfrm>
            <a:off x="4781755" y="4060186"/>
            <a:ext cx="2010056" cy="1467055"/>
          </a:xfrm>
          <a:prstGeom prst="rect">
            <a:avLst/>
          </a:prstGeom>
          <a:ln>
            <a:noFill/>
          </a:ln>
          <a:effectLst>
            <a:outerShdw blurRad="190500" algn="tl" rotWithShape="0">
              <a:srgbClr val="000000">
                <a:alpha val="70000"/>
              </a:srgbClr>
            </a:outerShdw>
          </a:effectLst>
        </p:spPr>
      </p:pic>
      <p:sp>
        <p:nvSpPr>
          <p:cNvPr id="5" name="Textfeld 4">
            <a:extLst>
              <a:ext uri="{FF2B5EF4-FFF2-40B4-BE49-F238E27FC236}">
                <a16:creationId xmlns:a16="http://schemas.microsoft.com/office/drawing/2014/main" id="{33754081-F884-D7EC-1CCC-AEF6DAF5F7A5}"/>
              </a:ext>
            </a:extLst>
          </p:cNvPr>
          <p:cNvSpPr txBox="1"/>
          <p:nvPr/>
        </p:nvSpPr>
        <p:spPr>
          <a:xfrm>
            <a:off x="476498" y="5623409"/>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339A3093-832A-7E39-F45D-1AEDEC2F17F7}"/>
              </a:ext>
            </a:extLst>
          </p:cNvPr>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10815707" y="5876553"/>
            <a:ext cx="899795" cy="899795"/>
          </a:xfrm>
          <a:prstGeom prst="rect">
            <a:avLst/>
          </a:prstGeom>
          <a:noFill/>
          <a:ln>
            <a:noFill/>
          </a:ln>
        </p:spPr>
      </p:pic>
    </p:spTree>
    <p:extLst>
      <p:ext uri="{BB962C8B-B14F-4D97-AF65-F5344CB8AC3E}">
        <p14:creationId xmlns:p14="http://schemas.microsoft.com/office/powerpoint/2010/main" val="2706031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EA82C-A4CC-8DB7-036E-B3E999219F25}"/>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6BE64441-0885-DFD6-A70D-A5B1652C2204}"/>
              </a:ext>
            </a:extLst>
          </p:cNvPr>
          <p:cNvSpPr/>
          <p:nvPr/>
        </p:nvSpPr>
        <p:spPr>
          <a:xfrm>
            <a:off x="0" y="5794902"/>
            <a:ext cx="12192000" cy="1063099"/>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E4FCD5D3-1999-2C53-FC57-BE92353FFCEF}"/>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06011F1E-3E3A-357A-2D32-DF2A4890C869}"/>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b="1" dirty="0">
                <a:solidFill>
                  <a:srgbClr val="800000"/>
                </a:solidFill>
                <a:latin typeface="Arial" panose="020B0604020202020204" pitchFamily="34" charset="0"/>
                <a:cs typeface="Arial" panose="020B0604020202020204" pitchFamily="34" charset="0"/>
              </a:rPr>
              <a:t>Waffe zerlegen und zusammensetzen</a:t>
            </a:r>
            <a:endPar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endParaRPr>
          </a:p>
        </p:txBody>
      </p:sp>
      <p:sp>
        <p:nvSpPr>
          <p:cNvPr id="2" name="Textfeld 1">
            <a:extLst>
              <a:ext uri="{FF2B5EF4-FFF2-40B4-BE49-F238E27FC236}">
                <a16:creationId xmlns:a16="http://schemas.microsoft.com/office/drawing/2014/main" id="{7A81473C-1EBD-AD03-E2A0-834918180225}"/>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117D89DC-D917-29AA-DE1B-D357426C13AD}"/>
              </a:ext>
            </a:extLst>
          </p:cNvPr>
          <p:cNvSpPr txBox="1"/>
          <p:nvPr/>
        </p:nvSpPr>
        <p:spPr>
          <a:xfrm>
            <a:off x="476498" y="5623409"/>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sp>
        <p:nvSpPr>
          <p:cNvPr id="6" name="Textplatzhalter 7">
            <a:extLst>
              <a:ext uri="{FF2B5EF4-FFF2-40B4-BE49-F238E27FC236}">
                <a16:creationId xmlns:a16="http://schemas.microsoft.com/office/drawing/2014/main" id="{9A1C5722-482F-D783-6F25-5C9C15FD6465}"/>
              </a:ext>
            </a:extLst>
          </p:cNvPr>
          <p:cNvSpPr txBox="1">
            <a:spLocks/>
          </p:cNvSpPr>
          <p:nvPr/>
        </p:nvSpPr>
        <p:spPr bwMode="gray">
          <a:xfrm>
            <a:off x="715921" y="1884640"/>
            <a:ext cx="6685004"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Individuell nach Waffentyp und Art gemäß Bedienungsanleitung.</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pic>
        <p:nvPicPr>
          <p:cNvPr id="8" name="Bild 1" descr="Ein Bild, das Text, Logo, Symbol, Grafiken enthält.&#10;&#10;KI-generierte Inhalte können fehlerhaft sein.">
            <a:extLst>
              <a:ext uri="{FF2B5EF4-FFF2-40B4-BE49-F238E27FC236}">
                <a16:creationId xmlns:a16="http://schemas.microsoft.com/office/drawing/2014/main" id="{538D7675-38FE-9BDA-6B53-4AEC404FB0B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15707" y="5858765"/>
            <a:ext cx="899795" cy="899795"/>
          </a:xfrm>
          <a:prstGeom prst="rect">
            <a:avLst/>
          </a:prstGeom>
          <a:noFill/>
          <a:ln>
            <a:noFill/>
          </a:ln>
        </p:spPr>
      </p:pic>
    </p:spTree>
    <p:extLst>
      <p:ext uri="{BB962C8B-B14F-4D97-AF65-F5344CB8AC3E}">
        <p14:creationId xmlns:p14="http://schemas.microsoft.com/office/powerpoint/2010/main" val="405055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891956"/>
            <a:ext cx="12192000" cy="966045"/>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rPr>
              <a:t>Waffenhaltung I</a:t>
            </a:r>
          </a:p>
        </p:txBody>
      </p:sp>
      <p:sp>
        <p:nvSpPr>
          <p:cNvPr id="14" name="Textplatzhalter 6">
            <a:extLst>
              <a:ext uri="{FF2B5EF4-FFF2-40B4-BE49-F238E27FC236}">
                <a16:creationId xmlns:a16="http://schemas.microsoft.com/office/drawing/2014/main" id="{61D0E67A-D27F-46CF-8F88-1B2C6BFEE0F5}"/>
              </a:ext>
            </a:extLst>
          </p:cNvPr>
          <p:cNvSpPr txBox="1">
            <a:spLocks/>
          </p:cNvSpPr>
          <p:nvPr/>
        </p:nvSpPr>
        <p:spPr bwMode="gray">
          <a:xfrm>
            <a:off x="650120" y="1181246"/>
            <a:ext cx="175453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tab pos="228600" algn="l"/>
                <a:tab pos="449580" algn="l"/>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Korrekte Haltung</a:t>
            </a:r>
          </a:p>
        </p:txBody>
      </p:sp>
      <p:sp>
        <p:nvSpPr>
          <p:cNvPr id="2" name="Textfeld 1">
            <a:extLst>
              <a:ext uri="{FF2B5EF4-FFF2-40B4-BE49-F238E27FC236}">
                <a16:creationId xmlns:a16="http://schemas.microsoft.com/office/drawing/2014/main" id="{1245BC60-999D-B563-2896-8C1EFD6D71D8}"/>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grpSp>
        <p:nvGrpSpPr>
          <p:cNvPr id="17" name="Gruppieren 16">
            <a:extLst>
              <a:ext uri="{FF2B5EF4-FFF2-40B4-BE49-F238E27FC236}">
                <a16:creationId xmlns:a16="http://schemas.microsoft.com/office/drawing/2014/main" id="{E9C0C9B0-D1B3-E643-3671-1AE0F7BB09C6}"/>
              </a:ext>
            </a:extLst>
          </p:cNvPr>
          <p:cNvGrpSpPr>
            <a:grpSpLocks noChangeAspect="1"/>
          </p:cNvGrpSpPr>
          <p:nvPr/>
        </p:nvGrpSpPr>
        <p:grpSpPr>
          <a:xfrm>
            <a:off x="650120" y="1876961"/>
            <a:ext cx="2721967" cy="1800000"/>
            <a:chOff x="0" y="0"/>
            <a:chExt cx="2202815" cy="1456690"/>
          </a:xfrm>
        </p:grpSpPr>
        <p:grpSp>
          <p:nvGrpSpPr>
            <p:cNvPr id="18" name="Gruppieren 17">
              <a:extLst>
                <a:ext uri="{FF2B5EF4-FFF2-40B4-BE49-F238E27FC236}">
                  <a16:creationId xmlns:a16="http://schemas.microsoft.com/office/drawing/2014/main" id="{37014B59-CB2B-B352-8A5E-77F1F986E098}"/>
                </a:ext>
              </a:extLst>
            </p:cNvPr>
            <p:cNvGrpSpPr/>
            <p:nvPr/>
          </p:nvGrpSpPr>
          <p:grpSpPr>
            <a:xfrm>
              <a:off x="0" y="0"/>
              <a:ext cx="2202815" cy="1456690"/>
              <a:chOff x="0" y="0"/>
              <a:chExt cx="2202815" cy="1456690"/>
            </a:xfrm>
          </p:grpSpPr>
          <p:pic>
            <p:nvPicPr>
              <p:cNvPr id="20" name="Grafik 19">
                <a:extLst>
                  <a:ext uri="{FF2B5EF4-FFF2-40B4-BE49-F238E27FC236}">
                    <a16:creationId xmlns:a16="http://schemas.microsoft.com/office/drawing/2014/main" id="{BCAFFA0A-7E4E-B35A-71BE-15A481F959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02815" cy="1456690"/>
              </a:xfrm>
              <a:prstGeom prst="rect">
                <a:avLst/>
              </a:prstGeom>
              <a:ln>
                <a:noFill/>
              </a:ln>
              <a:effectLst>
                <a:outerShdw blurRad="292100" dist="139700" dir="2700000" algn="tl" rotWithShape="0">
                  <a:srgbClr val="333333">
                    <a:alpha val="65000"/>
                  </a:srgbClr>
                </a:outerShdw>
              </a:effectLst>
            </p:spPr>
          </p:pic>
          <p:sp>
            <p:nvSpPr>
              <p:cNvPr id="26" name="Ellipse 25">
                <a:extLst>
                  <a:ext uri="{FF2B5EF4-FFF2-40B4-BE49-F238E27FC236}">
                    <a16:creationId xmlns:a16="http://schemas.microsoft.com/office/drawing/2014/main" id="{F91463F6-DD76-9906-9A60-FCBD7AD7CB15}"/>
                  </a:ext>
                </a:extLst>
              </p:cNvPr>
              <p:cNvSpPr/>
              <p:nvPr/>
            </p:nvSpPr>
            <p:spPr>
              <a:xfrm>
                <a:off x="885139" y="453543"/>
                <a:ext cx="503555" cy="467995"/>
              </a:xfrm>
              <a:prstGeom prst="ellipse">
                <a:avLst/>
              </a:prstGeom>
              <a:solidFill>
                <a:srgbClr val="00B050">
                  <a:alpha val="15000"/>
                </a:srgbClr>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19" name="Halber Rahmen 18">
              <a:extLst>
                <a:ext uri="{FF2B5EF4-FFF2-40B4-BE49-F238E27FC236}">
                  <a16:creationId xmlns:a16="http://schemas.microsoft.com/office/drawing/2014/main" id="{583BB685-B9FF-9A96-725A-BC6A711F8232}"/>
                </a:ext>
              </a:extLst>
            </p:cNvPr>
            <p:cNvSpPr>
              <a:spLocks noChangeAspect="1"/>
            </p:cNvSpPr>
            <p:nvPr/>
          </p:nvSpPr>
          <p:spPr>
            <a:xfrm rot="13470449">
              <a:off x="290799" y="780342"/>
              <a:ext cx="360000" cy="550286"/>
            </a:xfrm>
            <a:prstGeom prst="halfFrame">
              <a:avLst>
                <a:gd name="adj1" fmla="val 19494"/>
                <a:gd name="adj2" fmla="val 33333"/>
              </a:avLst>
            </a:prstGeom>
            <a:solidFill>
              <a:srgbClr val="92D050"/>
            </a:solidFill>
            <a:ln w="127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grpSp>
        <p:nvGrpSpPr>
          <p:cNvPr id="27" name="Gruppieren 26">
            <a:extLst>
              <a:ext uri="{FF2B5EF4-FFF2-40B4-BE49-F238E27FC236}">
                <a16:creationId xmlns:a16="http://schemas.microsoft.com/office/drawing/2014/main" id="{259BAD6C-DEB9-06C3-905E-C7D03B92FCB4}"/>
              </a:ext>
            </a:extLst>
          </p:cNvPr>
          <p:cNvGrpSpPr>
            <a:grpSpLocks noChangeAspect="1"/>
          </p:cNvGrpSpPr>
          <p:nvPr/>
        </p:nvGrpSpPr>
        <p:grpSpPr>
          <a:xfrm>
            <a:off x="9080587" y="1874282"/>
            <a:ext cx="2719599" cy="1800000"/>
            <a:chOff x="0" y="0"/>
            <a:chExt cx="2202815" cy="1457960"/>
          </a:xfrm>
        </p:grpSpPr>
        <p:grpSp>
          <p:nvGrpSpPr>
            <p:cNvPr id="45" name="Gruppieren 44">
              <a:extLst>
                <a:ext uri="{FF2B5EF4-FFF2-40B4-BE49-F238E27FC236}">
                  <a16:creationId xmlns:a16="http://schemas.microsoft.com/office/drawing/2014/main" id="{F08F0A5D-DB4E-344E-FF87-F1F028F90EB9}"/>
                </a:ext>
              </a:extLst>
            </p:cNvPr>
            <p:cNvGrpSpPr/>
            <p:nvPr/>
          </p:nvGrpSpPr>
          <p:grpSpPr>
            <a:xfrm>
              <a:off x="0" y="0"/>
              <a:ext cx="2202815" cy="1457960"/>
              <a:chOff x="0" y="0"/>
              <a:chExt cx="2202815" cy="1457960"/>
            </a:xfrm>
          </p:grpSpPr>
          <p:pic>
            <p:nvPicPr>
              <p:cNvPr id="47" name="Grafik 46">
                <a:extLst>
                  <a:ext uri="{FF2B5EF4-FFF2-40B4-BE49-F238E27FC236}">
                    <a16:creationId xmlns:a16="http://schemas.microsoft.com/office/drawing/2014/main" id="{0613C9B4-74BE-F5CE-913B-112497D4845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202815" cy="1457960"/>
              </a:xfrm>
              <a:prstGeom prst="rect">
                <a:avLst/>
              </a:prstGeom>
              <a:ln>
                <a:noFill/>
              </a:ln>
              <a:effectLst>
                <a:outerShdw blurRad="292100" dist="139700" dir="2700000" algn="tl" rotWithShape="0">
                  <a:srgbClr val="333333">
                    <a:alpha val="65000"/>
                  </a:srgbClr>
                </a:outerShdw>
              </a:effectLst>
            </p:spPr>
          </p:pic>
          <p:sp>
            <p:nvSpPr>
              <p:cNvPr id="48" name="Ellipse 47">
                <a:extLst>
                  <a:ext uri="{FF2B5EF4-FFF2-40B4-BE49-F238E27FC236}">
                    <a16:creationId xmlns:a16="http://schemas.microsoft.com/office/drawing/2014/main" id="{13DCAC2E-4DF8-027E-4A5A-B199352D43EC}"/>
                  </a:ext>
                </a:extLst>
              </p:cNvPr>
              <p:cNvSpPr/>
              <p:nvPr/>
            </p:nvSpPr>
            <p:spPr>
              <a:xfrm>
                <a:off x="877824" y="453542"/>
                <a:ext cx="503555" cy="467995"/>
              </a:xfrm>
              <a:prstGeom prst="ellipse">
                <a:avLst/>
              </a:prstGeom>
              <a:solidFill>
                <a:srgbClr val="00B050">
                  <a:alpha val="15000"/>
                </a:srgbClr>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46" name="Halber Rahmen 45">
              <a:extLst>
                <a:ext uri="{FF2B5EF4-FFF2-40B4-BE49-F238E27FC236}">
                  <a16:creationId xmlns:a16="http://schemas.microsoft.com/office/drawing/2014/main" id="{36369719-B5B1-6433-F4DC-FBEECFBD69D5}"/>
                </a:ext>
              </a:extLst>
            </p:cNvPr>
            <p:cNvSpPr>
              <a:spLocks noChangeAspect="1"/>
            </p:cNvSpPr>
            <p:nvPr/>
          </p:nvSpPr>
          <p:spPr>
            <a:xfrm rot="13470449">
              <a:off x="1497806" y="787658"/>
              <a:ext cx="360000" cy="550285"/>
            </a:xfrm>
            <a:prstGeom prst="halfFrame">
              <a:avLst>
                <a:gd name="adj1" fmla="val 19494"/>
                <a:gd name="adj2" fmla="val 33333"/>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grpSp>
        <p:nvGrpSpPr>
          <p:cNvPr id="28" name="Gruppieren 27">
            <a:extLst>
              <a:ext uri="{FF2B5EF4-FFF2-40B4-BE49-F238E27FC236}">
                <a16:creationId xmlns:a16="http://schemas.microsoft.com/office/drawing/2014/main" id="{B426E797-DB48-A4A7-97C5-03003F821E24}"/>
              </a:ext>
            </a:extLst>
          </p:cNvPr>
          <p:cNvGrpSpPr>
            <a:grpSpLocks noChangeAspect="1"/>
          </p:cNvGrpSpPr>
          <p:nvPr/>
        </p:nvGrpSpPr>
        <p:grpSpPr>
          <a:xfrm>
            <a:off x="6109421" y="1874282"/>
            <a:ext cx="2719599" cy="1800000"/>
            <a:chOff x="0" y="0"/>
            <a:chExt cx="2202815" cy="1457960"/>
          </a:xfrm>
        </p:grpSpPr>
        <p:grpSp>
          <p:nvGrpSpPr>
            <p:cNvPr id="41" name="Gruppieren 40">
              <a:extLst>
                <a:ext uri="{FF2B5EF4-FFF2-40B4-BE49-F238E27FC236}">
                  <a16:creationId xmlns:a16="http://schemas.microsoft.com/office/drawing/2014/main" id="{8907EAC0-5942-46A5-8A90-AEC48FF1AB7E}"/>
                </a:ext>
              </a:extLst>
            </p:cNvPr>
            <p:cNvGrpSpPr/>
            <p:nvPr/>
          </p:nvGrpSpPr>
          <p:grpSpPr>
            <a:xfrm>
              <a:off x="0" y="0"/>
              <a:ext cx="2202815" cy="1457960"/>
              <a:chOff x="0" y="0"/>
              <a:chExt cx="2202815" cy="1457960"/>
            </a:xfrm>
          </p:grpSpPr>
          <p:pic>
            <p:nvPicPr>
              <p:cNvPr id="43" name="Grafik 42">
                <a:extLst>
                  <a:ext uri="{FF2B5EF4-FFF2-40B4-BE49-F238E27FC236}">
                    <a16:creationId xmlns:a16="http://schemas.microsoft.com/office/drawing/2014/main" id="{F74FF033-7F21-1848-B427-2AF3E7D8BBB1}"/>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202815" cy="1457960"/>
              </a:xfrm>
              <a:prstGeom prst="rect">
                <a:avLst/>
              </a:prstGeom>
              <a:ln>
                <a:noFill/>
              </a:ln>
              <a:effectLst>
                <a:outerShdw blurRad="292100" dist="139700" dir="2700000" algn="tl" rotWithShape="0">
                  <a:srgbClr val="333333">
                    <a:alpha val="65000"/>
                  </a:srgbClr>
                </a:outerShdw>
              </a:effectLst>
            </p:spPr>
          </p:pic>
          <p:sp>
            <p:nvSpPr>
              <p:cNvPr id="44" name="Ellipse 43">
                <a:extLst>
                  <a:ext uri="{FF2B5EF4-FFF2-40B4-BE49-F238E27FC236}">
                    <a16:creationId xmlns:a16="http://schemas.microsoft.com/office/drawing/2014/main" id="{D4FDAE35-7A53-B7D8-D2F9-08EE105FF98F}"/>
                  </a:ext>
                </a:extLst>
              </p:cNvPr>
              <p:cNvSpPr/>
              <p:nvPr/>
            </p:nvSpPr>
            <p:spPr>
              <a:xfrm>
                <a:off x="1177747" y="409651"/>
                <a:ext cx="503555" cy="467995"/>
              </a:xfrm>
              <a:prstGeom prst="ellipse">
                <a:avLst/>
              </a:prstGeom>
              <a:solidFill>
                <a:srgbClr val="00B050">
                  <a:alpha val="15000"/>
                </a:srgbClr>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42" name="Halber Rahmen 41">
              <a:extLst>
                <a:ext uri="{FF2B5EF4-FFF2-40B4-BE49-F238E27FC236}">
                  <a16:creationId xmlns:a16="http://schemas.microsoft.com/office/drawing/2014/main" id="{60190556-9F87-0728-C616-1D04145617A0}"/>
                </a:ext>
              </a:extLst>
            </p:cNvPr>
            <p:cNvSpPr>
              <a:spLocks noChangeAspect="1"/>
            </p:cNvSpPr>
            <p:nvPr/>
          </p:nvSpPr>
          <p:spPr>
            <a:xfrm rot="13470449">
              <a:off x="283482" y="787658"/>
              <a:ext cx="360000" cy="550285"/>
            </a:xfrm>
            <a:prstGeom prst="halfFrame">
              <a:avLst>
                <a:gd name="adj1" fmla="val 19494"/>
                <a:gd name="adj2" fmla="val 33333"/>
              </a:avLst>
            </a:prstGeom>
            <a:solidFill>
              <a:srgbClr val="92D050"/>
            </a:solidFill>
            <a:ln w="127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grpSp>
        <p:nvGrpSpPr>
          <p:cNvPr id="29" name="Gruppieren 28">
            <a:extLst>
              <a:ext uri="{FF2B5EF4-FFF2-40B4-BE49-F238E27FC236}">
                <a16:creationId xmlns:a16="http://schemas.microsoft.com/office/drawing/2014/main" id="{DD167564-FFA6-2744-A6D9-02FA797C164E}"/>
              </a:ext>
            </a:extLst>
          </p:cNvPr>
          <p:cNvGrpSpPr>
            <a:grpSpLocks noChangeAspect="1"/>
          </p:cNvGrpSpPr>
          <p:nvPr/>
        </p:nvGrpSpPr>
        <p:grpSpPr>
          <a:xfrm>
            <a:off x="3002186" y="3857561"/>
            <a:ext cx="2719599" cy="1800000"/>
            <a:chOff x="0" y="0"/>
            <a:chExt cx="2202815" cy="1457960"/>
          </a:xfrm>
        </p:grpSpPr>
        <p:grpSp>
          <p:nvGrpSpPr>
            <p:cNvPr id="37" name="Gruppieren 36">
              <a:extLst>
                <a:ext uri="{FF2B5EF4-FFF2-40B4-BE49-F238E27FC236}">
                  <a16:creationId xmlns:a16="http://schemas.microsoft.com/office/drawing/2014/main" id="{8539C97B-AE74-2EA5-CF15-BAC5569F21A3}"/>
                </a:ext>
              </a:extLst>
            </p:cNvPr>
            <p:cNvGrpSpPr/>
            <p:nvPr/>
          </p:nvGrpSpPr>
          <p:grpSpPr>
            <a:xfrm>
              <a:off x="0" y="0"/>
              <a:ext cx="2202815" cy="1457960"/>
              <a:chOff x="0" y="0"/>
              <a:chExt cx="2202815" cy="1457960"/>
            </a:xfrm>
          </p:grpSpPr>
          <p:pic>
            <p:nvPicPr>
              <p:cNvPr id="39" name="Grafik 38">
                <a:extLst>
                  <a:ext uri="{FF2B5EF4-FFF2-40B4-BE49-F238E27FC236}">
                    <a16:creationId xmlns:a16="http://schemas.microsoft.com/office/drawing/2014/main" id="{5E6B5074-3C6A-1840-3443-C3B194792E19}"/>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02815" cy="1457960"/>
              </a:xfrm>
              <a:prstGeom prst="rect">
                <a:avLst/>
              </a:prstGeom>
              <a:ln>
                <a:noFill/>
              </a:ln>
              <a:effectLst>
                <a:outerShdw blurRad="292100" dist="139700" dir="2700000" algn="tl" rotWithShape="0">
                  <a:srgbClr val="333333">
                    <a:alpha val="65000"/>
                  </a:srgbClr>
                </a:outerShdw>
              </a:effectLst>
            </p:spPr>
          </p:pic>
          <p:sp>
            <p:nvSpPr>
              <p:cNvPr id="40" name="Ellipse 39">
                <a:extLst>
                  <a:ext uri="{FF2B5EF4-FFF2-40B4-BE49-F238E27FC236}">
                    <a16:creationId xmlns:a16="http://schemas.microsoft.com/office/drawing/2014/main" id="{DDB47EC2-421C-D03B-5C0A-8A84F7BD9104}"/>
                  </a:ext>
                </a:extLst>
              </p:cNvPr>
              <p:cNvSpPr/>
              <p:nvPr/>
            </p:nvSpPr>
            <p:spPr>
              <a:xfrm>
                <a:off x="1163116" y="475488"/>
                <a:ext cx="503555" cy="467995"/>
              </a:xfrm>
              <a:prstGeom prst="ellipse">
                <a:avLst/>
              </a:prstGeom>
              <a:solidFill>
                <a:srgbClr val="00B050">
                  <a:alpha val="15000"/>
                </a:srgbClr>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38" name="Halber Rahmen 37">
              <a:extLst>
                <a:ext uri="{FF2B5EF4-FFF2-40B4-BE49-F238E27FC236}">
                  <a16:creationId xmlns:a16="http://schemas.microsoft.com/office/drawing/2014/main" id="{0BD17C54-BA03-6EC3-9916-E1BDFA784D89}"/>
                </a:ext>
              </a:extLst>
            </p:cNvPr>
            <p:cNvSpPr>
              <a:spLocks noChangeAspect="1"/>
            </p:cNvSpPr>
            <p:nvPr/>
          </p:nvSpPr>
          <p:spPr>
            <a:xfrm rot="13470449">
              <a:off x="262707" y="787657"/>
              <a:ext cx="360000" cy="550285"/>
            </a:xfrm>
            <a:prstGeom prst="halfFrame">
              <a:avLst>
                <a:gd name="adj1" fmla="val 19494"/>
                <a:gd name="adj2" fmla="val 33333"/>
              </a:avLst>
            </a:prstGeom>
            <a:solidFill>
              <a:srgbClr val="92D050"/>
            </a:solidFill>
            <a:ln w="127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grpSp>
        <p:nvGrpSpPr>
          <p:cNvPr id="30" name="Gruppieren 29">
            <a:extLst>
              <a:ext uri="{FF2B5EF4-FFF2-40B4-BE49-F238E27FC236}">
                <a16:creationId xmlns:a16="http://schemas.microsoft.com/office/drawing/2014/main" id="{2D9371D2-D2A8-1197-D4C7-A9A936D6A619}"/>
              </a:ext>
            </a:extLst>
          </p:cNvPr>
          <p:cNvGrpSpPr>
            <a:grpSpLocks noChangeAspect="1"/>
          </p:cNvGrpSpPr>
          <p:nvPr/>
        </p:nvGrpSpPr>
        <p:grpSpPr>
          <a:xfrm>
            <a:off x="6109420" y="3857561"/>
            <a:ext cx="2719599" cy="1800000"/>
            <a:chOff x="0" y="0"/>
            <a:chExt cx="2202815" cy="1457960"/>
          </a:xfrm>
        </p:grpSpPr>
        <p:grpSp>
          <p:nvGrpSpPr>
            <p:cNvPr id="31" name="Gruppieren 30">
              <a:extLst>
                <a:ext uri="{FF2B5EF4-FFF2-40B4-BE49-F238E27FC236}">
                  <a16:creationId xmlns:a16="http://schemas.microsoft.com/office/drawing/2014/main" id="{4C5C73A0-3BA6-D53F-99B3-198F7ACDF386}"/>
                </a:ext>
              </a:extLst>
            </p:cNvPr>
            <p:cNvGrpSpPr/>
            <p:nvPr/>
          </p:nvGrpSpPr>
          <p:grpSpPr>
            <a:xfrm>
              <a:off x="0" y="0"/>
              <a:ext cx="2202815" cy="1457960"/>
              <a:chOff x="0" y="0"/>
              <a:chExt cx="2202815" cy="1457960"/>
            </a:xfrm>
          </p:grpSpPr>
          <p:pic>
            <p:nvPicPr>
              <p:cNvPr id="35" name="Grafik 34" descr="Ein Bild, das Waffe, Fernwaffe, Schusswaffe, Abzug enthält.&#10;&#10;Automatisch generierte Beschreibung">
                <a:extLst>
                  <a:ext uri="{FF2B5EF4-FFF2-40B4-BE49-F238E27FC236}">
                    <a16:creationId xmlns:a16="http://schemas.microsoft.com/office/drawing/2014/main" id="{6AF6E460-C026-357F-484C-C53D029C6F53}"/>
                  </a:ext>
                </a:extLst>
              </p:cNvPr>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02815" cy="1457960"/>
              </a:xfrm>
              <a:prstGeom prst="rect">
                <a:avLst/>
              </a:prstGeom>
              <a:ln>
                <a:noFill/>
              </a:ln>
              <a:effectLst>
                <a:outerShdw blurRad="292100" dist="139700" dir="2700000" algn="tl" rotWithShape="0">
                  <a:srgbClr val="333333">
                    <a:alpha val="65000"/>
                  </a:srgbClr>
                </a:outerShdw>
              </a:effectLst>
            </p:spPr>
          </p:pic>
          <p:sp>
            <p:nvSpPr>
              <p:cNvPr id="36" name="Ellipse 35">
                <a:extLst>
                  <a:ext uri="{FF2B5EF4-FFF2-40B4-BE49-F238E27FC236}">
                    <a16:creationId xmlns:a16="http://schemas.microsoft.com/office/drawing/2014/main" id="{7A10A0B8-508A-A7DB-D33A-8940698FA50C}"/>
                  </a:ext>
                </a:extLst>
              </p:cNvPr>
              <p:cNvSpPr/>
              <p:nvPr/>
            </p:nvSpPr>
            <p:spPr>
              <a:xfrm>
                <a:off x="782726" y="555955"/>
                <a:ext cx="503555" cy="467995"/>
              </a:xfrm>
              <a:prstGeom prst="ellipse">
                <a:avLst/>
              </a:prstGeom>
              <a:solidFill>
                <a:srgbClr val="00B050">
                  <a:alpha val="15000"/>
                </a:srgbClr>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32" name="Halber Rahmen 31">
              <a:extLst>
                <a:ext uri="{FF2B5EF4-FFF2-40B4-BE49-F238E27FC236}">
                  <a16:creationId xmlns:a16="http://schemas.microsoft.com/office/drawing/2014/main" id="{DFAF685D-ABB4-3B24-703F-5A3FCF652EFA}"/>
                </a:ext>
              </a:extLst>
            </p:cNvPr>
            <p:cNvSpPr>
              <a:spLocks noChangeAspect="1"/>
            </p:cNvSpPr>
            <p:nvPr/>
          </p:nvSpPr>
          <p:spPr>
            <a:xfrm rot="13470449">
              <a:off x="1461229" y="780343"/>
              <a:ext cx="360000" cy="550285"/>
            </a:xfrm>
            <a:prstGeom prst="halfFrame">
              <a:avLst>
                <a:gd name="adj1" fmla="val 19494"/>
                <a:gd name="adj2" fmla="val 33333"/>
              </a:avLst>
            </a:prstGeom>
            <a:solidFill>
              <a:srgbClr val="92D050"/>
            </a:solidFill>
            <a:ln w="127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5" name="Textfeld 4">
            <a:extLst>
              <a:ext uri="{FF2B5EF4-FFF2-40B4-BE49-F238E27FC236}">
                <a16:creationId xmlns:a16="http://schemas.microsoft.com/office/drawing/2014/main" id="{BAC8CAE8-2B56-5BA6-A3B3-5167E7EDCEA3}"/>
              </a:ext>
            </a:extLst>
          </p:cNvPr>
          <p:cNvSpPr txBox="1"/>
          <p:nvPr/>
        </p:nvSpPr>
        <p:spPr>
          <a:xfrm>
            <a:off x="470434" y="571762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15" name="Grafik 14">
            <a:extLst>
              <a:ext uri="{FF2B5EF4-FFF2-40B4-BE49-F238E27FC236}">
                <a16:creationId xmlns:a16="http://schemas.microsoft.com/office/drawing/2014/main" id="{55408A88-83CB-73EE-B1FE-ED92CB6E18AC}"/>
              </a:ext>
            </a:extLst>
          </p:cNvPr>
          <p:cNvPicPr>
            <a:picLocks noChangeAspect="1"/>
          </p:cNvPicPr>
          <p:nvPr/>
        </p:nvPicPr>
        <p:blipFill>
          <a:blip r:embed="rId7"/>
          <a:stretch>
            <a:fillRect/>
          </a:stretch>
        </p:blipFill>
        <p:spPr>
          <a:xfrm>
            <a:off x="3487122" y="1885407"/>
            <a:ext cx="2500415" cy="1800000"/>
          </a:xfrm>
          <a:prstGeom prst="rect">
            <a:avLst/>
          </a:prstGeom>
          <a:ln>
            <a:noFill/>
          </a:ln>
          <a:effectLst>
            <a:outerShdw blurRad="292100" dist="139700" dir="2700000" algn="tl" rotWithShape="0">
              <a:srgbClr val="333333">
                <a:alpha val="65000"/>
              </a:srgbClr>
            </a:outerShdw>
          </a:effectLst>
        </p:spPr>
      </p:pic>
      <p:pic>
        <p:nvPicPr>
          <p:cNvPr id="6" name="Bild 1" descr="Ein Bild, das Text, Logo, Symbol, Grafiken enthält.&#10;&#10;KI-generierte Inhalte können fehlerhaft sein.">
            <a:extLst>
              <a:ext uri="{FF2B5EF4-FFF2-40B4-BE49-F238E27FC236}">
                <a16:creationId xmlns:a16="http://schemas.microsoft.com/office/drawing/2014/main" id="{BD51EAE1-1E73-FC50-57FF-203D9FADD0BD}"/>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0821771" y="5891956"/>
            <a:ext cx="899795" cy="899795"/>
          </a:xfrm>
          <a:prstGeom prst="rect">
            <a:avLst/>
          </a:prstGeom>
          <a:noFill/>
          <a:ln>
            <a:noFill/>
          </a:ln>
        </p:spPr>
      </p:pic>
    </p:spTree>
    <p:extLst>
      <p:ext uri="{BB962C8B-B14F-4D97-AF65-F5344CB8AC3E}">
        <p14:creationId xmlns:p14="http://schemas.microsoft.com/office/powerpoint/2010/main" val="307919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rPr>
              <a:t>Waffenhaltung II</a:t>
            </a:r>
          </a:p>
        </p:txBody>
      </p:sp>
      <p:sp>
        <p:nvSpPr>
          <p:cNvPr id="14" name="Textplatzhalter 6">
            <a:extLst>
              <a:ext uri="{FF2B5EF4-FFF2-40B4-BE49-F238E27FC236}">
                <a16:creationId xmlns:a16="http://schemas.microsoft.com/office/drawing/2014/main" id="{61D0E67A-D27F-46CF-8F88-1B2C6BFEE0F5}"/>
              </a:ext>
            </a:extLst>
          </p:cNvPr>
          <p:cNvSpPr txBox="1">
            <a:spLocks/>
          </p:cNvSpPr>
          <p:nvPr/>
        </p:nvSpPr>
        <p:spPr bwMode="gray">
          <a:xfrm>
            <a:off x="716898" y="1145371"/>
            <a:ext cx="175453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tab pos="228600" algn="l"/>
                <a:tab pos="449580" algn="l"/>
              </a:tabLst>
              <a:defRPr/>
            </a:pPr>
            <a:r>
              <a:rPr lang="de-DE" dirty="0">
                <a:solidFill>
                  <a:prstClr val="black"/>
                </a:solidFill>
                <a:latin typeface="Arial" panose="020B0604020202020204" pitchFamily="34" charset="0"/>
                <a:ea typeface="SimSun" panose="02010600030101010101" pitchFamily="2" charset="-122"/>
              </a:rPr>
              <a:t>Falsche</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 Haltung</a:t>
            </a:r>
          </a:p>
        </p:txBody>
      </p:sp>
      <p:sp>
        <p:nvSpPr>
          <p:cNvPr id="2" name="Textfeld 1">
            <a:extLst>
              <a:ext uri="{FF2B5EF4-FFF2-40B4-BE49-F238E27FC236}">
                <a16:creationId xmlns:a16="http://schemas.microsoft.com/office/drawing/2014/main" id="{1245BC60-999D-B563-2896-8C1EFD6D71D8}"/>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grpSp>
        <p:nvGrpSpPr>
          <p:cNvPr id="5" name="Gruppieren 4">
            <a:extLst>
              <a:ext uri="{FF2B5EF4-FFF2-40B4-BE49-F238E27FC236}">
                <a16:creationId xmlns:a16="http://schemas.microsoft.com/office/drawing/2014/main" id="{65631EF9-392C-13FB-8C26-5D705796984D}"/>
              </a:ext>
            </a:extLst>
          </p:cNvPr>
          <p:cNvGrpSpPr>
            <a:grpSpLocks noChangeAspect="1"/>
          </p:cNvGrpSpPr>
          <p:nvPr/>
        </p:nvGrpSpPr>
        <p:grpSpPr>
          <a:xfrm>
            <a:off x="7593310" y="3684251"/>
            <a:ext cx="2828300" cy="1872000"/>
            <a:chOff x="0" y="0"/>
            <a:chExt cx="2202815" cy="1457960"/>
          </a:xfrm>
        </p:grpSpPr>
        <p:pic>
          <p:nvPicPr>
            <p:cNvPr id="60" name="Grafik 59" descr="Ein Bild, das Waffe, Schusswaffe, Handfeuerwaffe, Fernwaffe enthält.&#10;&#10;Automatisch generierte Beschreibung">
              <a:extLst>
                <a:ext uri="{FF2B5EF4-FFF2-40B4-BE49-F238E27FC236}">
                  <a16:creationId xmlns:a16="http://schemas.microsoft.com/office/drawing/2014/main" id="{7C234EC5-FE9E-3EAB-CF0A-5A54885D1839}"/>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02815" cy="1457960"/>
            </a:xfrm>
            <a:prstGeom prst="rect">
              <a:avLst/>
            </a:prstGeom>
            <a:ln>
              <a:noFill/>
            </a:ln>
            <a:effectLst>
              <a:outerShdw blurRad="292100" dist="139700" dir="2700000" algn="tl" rotWithShape="0">
                <a:srgbClr val="333333">
                  <a:alpha val="65000"/>
                </a:srgbClr>
              </a:outerShdw>
            </a:effectLst>
          </p:spPr>
        </p:pic>
        <p:sp>
          <p:nvSpPr>
            <p:cNvPr id="61" name="Ellipse 60">
              <a:extLst>
                <a:ext uri="{FF2B5EF4-FFF2-40B4-BE49-F238E27FC236}">
                  <a16:creationId xmlns:a16="http://schemas.microsoft.com/office/drawing/2014/main" id="{E768240B-2B3E-54C2-1E28-ED0A5256A0B5}"/>
                </a:ext>
              </a:extLst>
            </p:cNvPr>
            <p:cNvSpPr/>
            <p:nvPr/>
          </p:nvSpPr>
          <p:spPr>
            <a:xfrm>
              <a:off x="877824" y="270662"/>
              <a:ext cx="503555" cy="467995"/>
            </a:xfrm>
            <a:prstGeom prst="ellipse">
              <a:avLst/>
            </a:prstGeom>
            <a:solidFill>
              <a:srgbClr val="FF0000">
                <a:alpha val="15000"/>
              </a:srgbClr>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grpSp>
        <p:nvGrpSpPr>
          <p:cNvPr id="6" name="Gruppieren 5">
            <a:extLst>
              <a:ext uri="{FF2B5EF4-FFF2-40B4-BE49-F238E27FC236}">
                <a16:creationId xmlns:a16="http://schemas.microsoft.com/office/drawing/2014/main" id="{83056C32-FBF7-E35D-6910-48DE3B44C8C4}"/>
              </a:ext>
            </a:extLst>
          </p:cNvPr>
          <p:cNvGrpSpPr>
            <a:grpSpLocks noChangeAspect="1"/>
          </p:cNvGrpSpPr>
          <p:nvPr/>
        </p:nvGrpSpPr>
        <p:grpSpPr>
          <a:xfrm>
            <a:off x="1522369" y="1697469"/>
            <a:ext cx="2828383" cy="1872000"/>
            <a:chOff x="0" y="0"/>
            <a:chExt cx="2202815" cy="1457960"/>
          </a:xfrm>
        </p:grpSpPr>
        <p:grpSp>
          <p:nvGrpSpPr>
            <p:cNvPr id="54" name="Gruppieren 53">
              <a:extLst>
                <a:ext uri="{FF2B5EF4-FFF2-40B4-BE49-F238E27FC236}">
                  <a16:creationId xmlns:a16="http://schemas.microsoft.com/office/drawing/2014/main" id="{C454C63C-34B2-5162-32DF-232303B49998}"/>
                </a:ext>
              </a:extLst>
            </p:cNvPr>
            <p:cNvGrpSpPr/>
            <p:nvPr/>
          </p:nvGrpSpPr>
          <p:grpSpPr>
            <a:xfrm>
              <a:off x="0" y="0"/>
              <a:ext cx="2202815" cy="1457960"/>
              <a:chOff x="0" y="0"/>
              <a:chExt cx="2202815" cy="1457960"/>
            </a:xfrm>
          </p:grpSpPr>
          <p:pic>
            <p:nvPicPr>
              <p:cNvPr id="58" name="Grafik 57">
                <a:extLst>
                  <a:ext uri="{FF2B5EF4-FFF2-40B4-BE49-F238E27FC236}">
                    <a16:creationId xmlns:a16="http://schemas.microsoft.com/office/drawing/2014/main" id="{70D086C5-F7C2-2C9A-80C5-1671357F3D4B}"/>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202815" cy="1457960"/>
              </a:xfrm>
              <a:prstGeom prst="rect">
                <a:avLst/>
              </a:prstGeom>
              <a:ln>
                <a:noFill/>
              </a:ln>
              <a:effectLst>
                <a:outerShdw blurRad="292100" dist="139700" dir="2700000" algn="tl" rotWithShape="0">
                  <a:srgbClr val="333333">
                    <a:alpha val="65000"/>
                  </a:srgbClr>
                </a:outerShdw>
              </a:effectLst>
            </p:spPr>
          </p:pic>
          <p:sp>
            <p:nvSpPr>
              <p:cNvPr id="59" name="Ellipse 58">
                <a:extLst>
                  <a:ext uri="{FF2B5EF4-FFF2-40B4-BE49-F238E27FC236}">
                    <a16:creationId xmlns:a16="http://schemas.microsoft.com/office/drawing/2014/main" id="{857ED3E9-9C95-4DB3-D06F-4DD17EE6A89F}"/>
                  </a:ext>
                </a:extLst>
              </p:cNvPr>
              <p:cNvSpPr/>
              <p:nvPr/>
            </p:nvSpPr>
            <p:spPr>
              <a:xfrm>
                <a:off x="1214323" y="292608"/>
                <a:ext cx="503555" cy="467995"/>
              </a:xfrm>
              <a:prstGeom prst="ellipse">
                <a:avLst/>
              </a:prstGeom>
              <a:solidFill>
                <a:srgbClr val="FF0000">
                  <a:alpha val="15000"/>
                </a:srgbClr>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grpSp>
          <p:nvGrpSpPr>
            <p:cNvPr id="55" name="Gruppieren 54">
              <a:extLst>
                <a:ext uri="{FF2B5EF4-FFF2-40B4-BE49-F238E27FC236}">
                  <a16:creationId xmlns:a16="http://schemas.microsoft.com/office/drawing/2014/main" id="{51DBBBD2-F0FD-636B-E90C-6B1DE4F6DC7B}"/>
                </a:ext>
              </a:extLst>
            </p:cNvPr>
            <p:cNvGrpSpPr/>
            <p:nvPr/>
          </p:nvGrpSpPr>
          <p:grpSpPr>
            <a:xfrm>
              <a:off x="136093" y="136094"/>
              <a:ext cx="1914525" cy="1207008"/>
              <a:chOff x="0" y="0"/>
              <a:chExt cx="1914525" cy="1207008"/>
            </a:xfrm>
          </p:grpSpPr>
          <p:cxnSp>
            <p:nvCxnSpPr>
              <p:cNvPr id="56" name="Gerader Verbinder 55">
                <a:extLst>
                  <a:ext uri="{FF2B5EF4-FFF2-40B4-BE49-F238E27FC236}">
                    <a16:creationId xmlns:a16="http://schemas.microsoft.com/office/drawing/2014/main" id="{CBE1E555-58A0-D6E7-0540-26432CC91796}"/>
                  </a:ext>
                </a:extLst>
              </p:cNvPr>
              <p:cNvCxnSpPr/>
              <p:nvPr/>
            </p:nvCxnSpPr>
            <p:spPr>
              <a:xfrm flipV="1">
                <a:off x="0" y="0"/>
                <a:ext cx="1914525" cy="1206551"/>
              </a:xfrm>
              <a:prstGeom prst="line">
                <a:avLst/>
              </a:prstGeom>
              <a:ln w="38100">
                <a:solidFill>
                  <a:srgbClr val="FF0000">
                    <a:alpha val="35000"/>
                  </a:srgbClr>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AD204862-12C3-BBE7-DDEE-81BD01F68C68}"/>
                  </a:ext>
                </a:extLst>
              </p:cNvPr>
              <p:cNvCxnSpPr/>
              <p:nvPr/>
            </p:nvCxnSpPr>
            <p:spPr>
              <a:xfrm>
                <a:off x="0" y="29261"/>
                <a:ext cx="1872692" cy="1177747"/>
              </a:xfrm>
              <a:prstGeom prst="line">
                <a:avLst/>
              </a:prstGeom>
              <a:noFill/>
              <a:ln w="38100" cap="flat" cmpd="sng" algn="ctr">
                <a:solidFill>
                  <a:srgbClr val="FF0000">
                    <a:alpha val="35000"/>
                  </a:srgbClr>
                </a:solidFill>
                <a:prstDash val="solid"/>
                <a:miter lim="800000"/>
              </a:ln>
              <a:effectLst/>
            </p:spPr>
          </p:cxnSp>
        </p:grpSp>
      </p:grpSp>
      <p:grpSp>
        <p:nvGrpSpPr>
          <p:cNvPr id="11" name="Gruppieren 10">
            <a:extLst>
              <a:ext uri="{FF2B5EF4-FFF2-40B4-BE49-F238E27FC236}">
                <a16:creationId xmlns:a16="http://schemas.microsoft.com/office/drawing/2014/main" id="{A1322810-6BE5-791F-71FA-D86EA1F3B7FC}"/>
              </a:ext>
            </a:extLst>
          </p:cNvPr>
          <p:cNvGrpSpPr>
            <a:grpSpLocks noChangeAspect="1"/>
          </p:cNvGrpSpPr>
          <p:nvPr/>
        </p:nvGrpSpPr>
        <p:grpSpPr>
          <a:xfrm>
            <a:off x="6170673" y="1666064"/>
            <a:ext cx="2828383" cy="1872000"/>
            <a:chOff x="0" y="0"/>
            <a:chExt cx="2202815" cy="1457960"/>
          </a:xfrm>
        </p:grpSpPr>
        <p:grpSp>
          <p:nvGrpSpPr>
            <p:cNvPr id="34" name="Gruppieren 33">
              <a:extLst>
                <a:ext uri="{FF2B5EF4-FFF2-40B4-BE49-F238E27FC236}">
                  <a16:creationId xmlns:a16="http://schemas.microsoft.com/office/drawing/2014/main" id="{B8FD7BC4-3D2F-4BF7-34DA-E5FA3BEB0124}"/>
                </a:ext>
              </a:extLst>
            </p:cNvPr>
            <p:cNvGrpSpPr/>
            <p:nvPr/>
          </p:nvGrpSpPr>
          <p:grpSpPr>
            <a:xfrm>
              <a:off x="0" y="0"/>
              <a:ext cx="2202815" cy="1457960"/>
              <a:chOff x="0" y="0"/>
              <a:chExt cx="2202815" cy="1457960"/>
            </a:xfrm>
          </p:grpSpPr>
          <p:pic>
            <p:nvPicPr>
              <p:cNvPr id="52" name="Grafik 51">
                <a:extLst>
                  <a:ext uri="{FF2B5EF4-FFF2-40B4-BE49-F238E27FC236}">
                    <a16:creationId xmlns:a16="http://schemas.microsoft.com/office/drawing/2014/main" id="{CE5E5EBD-88D8-698C-1676-7D7536ABC130}"/>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202815" cy="1457960"/>
              </a:xfrm>
              <a:prstGeom prst="rect">
                <a:avLst/>
              </a:prstGeom>
              <a:ln>
                <a:noFill/>
              </a:ln>
              <a:effectLst>
                <a:outerShdw blurRad="292100" dist="139700" dir="2700000" algn="tl" rotWithShape="0">
                  <a:srgbClr val="333333">
                    <a:alpha val="65000"/>
                  </a:srgbClr>
                </a:outerShdw>
              </a:effectLst>
            </p:spPr>
          </p:pic>
          <p:sp>
            <p:nvSpPr>
              <p:cNvPr id="53" name="Ellipse 52">
                <a:extLst>
                  <a:ext uri="{FF2B5EF4-FFF2-40B4-BE49-F238E27FC236}">
                    <a16:creationId xmlns:a16="http://schemas.microsoft.com/office/drawing/2014/main" id="{75CAE8D1-F0E9-653D-EA9C-FF290B1A56C6}"/>
                  </a:ext>
                </a:extLst>
              </p:cNvPr>
              <p:cNvSpPr/>
              <p:nvPr/>
            </p:nvSpPr>
            <p:spPr>
              <a:xfrm>
                <a:off x="746150" y="197510"/>
                <a:ext cx="503555" cy="467995"/>
              </a:xfrm>
              <a:prstGeom prst="ellipse">
                <a:avLst/>
              </a:prstGeom>
              <a:solidFill>
                <a:srgbClr val="FF0000">
                  <a:alpha val="15000"/>
                </a:srgbClr>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grpSp>
          <p:nvGrpSpPr>
            <p:cNvPr id="49" name="Gruppieren 48">
              <a:extLst>
                <a:ext uri="{FF2B5EF4-FFF2-40B4-BE49-F238E27FC236}">
                  <a16:creationId xmlns:a16="http://schemas.microsoft.com/office/drawing/2014/main" id="{528FAE9B-5E5F-7E68-30CD-5B636BE206AC}"/>
                </a:ext>
              </a:extLst>
            </p:cNvPr>
            <p:cNvGrpSpPr/>
            <p:nvPr/>
          </p:nvGrpSpPr>
          <p:grpSpPr>
            <a:xfrm>
              <a:off x="150723" y="136094"/>
              <a:ext cx="1914525" cy="1207008"/>
              <a:chOff x="0" y="0"/>
              <a:chExt cx="1914525" cy="1207008"/>
            </a:xfrm>
          </p:grpSpPr>
          <p:cxnSp>
            <p:nvCxnSpPr>
              <p:cNvPr id="50" name="Gerader Verbinder 49">
                <a:extLst>
                  <a:ext uri="{FF2B5EF4-FFF2-40B4-BE49-F238E27FC236}">
                    <a16:creationId xmlns:a16="http://schemas.microsoft.com/office/drawing/2014/main" id="{A2FE52A2-5300-C7FD-D702-31157D672451}"/>
                  </a:ext>
                </a:extLst>
              </p:cNvPr>
              <p:cNvCxnSpPr/>
              <p:nvPr/>
            </p:nvCxnSpPr>
            <p:spPr>
              <a:xfrm flipV="1">
                <a:off x="0" y="0"/>
                <a:ext cx="1914525" cy="1206551"/>
              </a:xfrm>
              <a:prstGeom prst="line">
                <a:avLst/>
              </a:prstGeom>
              <a:noFill/>
              <a:ln w="38100" cap="flat" cmpd="sng" algn="ctr">
                <a:solidFill>
                  <a:srgbClr val="FF0000">
                    <a:alpha val="35000"/>
                  </a:srgbClr>
                </a:solidFill>
                <a:prstDash val="solid"/>
                <a:miter lim="800000"/>
              </a:ln>
              <a:effectLst/>
            </p:spPr>
          </p:cxnSp>
          <p:cxnSp>
            <p:nvCxnSpPr>
              <p:cNvPr id="51" name="Gerader Verbinder 50">
                <a:extLst>
                  <a:ext uri="{FF2B5EF4-FFF2-40B4-BE49-F238E27FC236}">
                    <a16:creationId xmlns:a16="http://schemas.microsoft.com/office/drawing/2014/main" id="{271AF23C-C0EA-015F-C1BB-8E20DC263E8F}"/>
                  </a:ext>
                </a:extLst>
              </p:cNvPr>
              <p:cNvCxnSpPr/>
              <p:nvPr/>
            </p:nvCxnSpPr>
            <p:spPr>
              <a:xfrm>
                <a:off x="0" y="29261"/>
                <a:ext cx="1872692" cy="1177747"/>
              </a:xfrm>
              <a:prstGeom prst="line">
                <a:avLst/>
              </a:prstGeom>
              <a:noFill/>
              <a:ln w="38100" cap="flat" cmpd="sng" algn="ctr">
                <a:solidFill>
                  <a:srgbClr val="FF0000">
                    <a:alpha val="35000"/>
                  </a:srgbClr>
                </a:solidFill>
                <a:prstDash val="solid"/>
                <a:miter lim="800000"/>
              </a:ln>
              <a:effectLst/>
            </p:spPr>
          </p:cxnSp>
        </p:grpSp>
      </p:grpSp>
      <p:grpSp>
        <p:nvGrpSpPr>
          <p:cNvPr id="12" name="Gruppieren 11">
            <a:extLst>
              <a:ext uri="{FF2B5EF4-FFF2-40B4-BE49-F238E27FC236}">
                <a16:creationId xmlns:a16="http://schemas.microsoft.com/office/drawing/2014/main" id="{B4C03F9D-6962-1DF0-2B5E-6A3D3E3CAF54}"/>
              </a:ext>
            </a:extLst>
          </p:cNvPr>
          <p:cNvGrpSpPr>
            <a:grpSpLocks noChangeAspect="1"/>
          </p:cNvGrpSpPr>
          <p:nvPr/>
        </p:nvGrpSpPr>
        <p:grpSpPr>
          <a:xfrm>
            <a:off x="3054901" y="3670911"/>
            <a:ext cx="2828300" cy="1872000"/>
            <a:chOff x="0" y="0"/>
            <a:chExt cx="2202815" cy="1457960"/>
          </a:xfrm>
        </p:grpSpPr>
        <p:grpSp>
          <p:nvGrpSpPr>
            <p:cNvPr id="21" name="Gruppieren 20">
              <a:extLst>
                <a:ext uri="{FF2B5EF4-FFF2-40B4-BE49-F238E27FC236}">
                  <a16:creationId xmlns:a16="http://schemas.microsoft.com/office/drawing/2014/main" id="{BA30C4EF-30C8-E0CD-B9A3-D8A1D4D818D8}"/>
                </a:ext>
              </a:extLst>
            </p:cNvPr>
            <p:cNvGrpSpPr/>
            <p:nvPr/>
          </p:nvGrpSpPr>
          <p:grpSpPr>
            <a:xfrm>
              <a:off x="0" y="0"/>
              <a:ext cx="2202815" cy="1457960"/>
              <a:chOff x="0" y="0"/>
              <a:chExt cx="2202815" cy="1457960"/>
            </a:xfrm>
          </p:grpSpPr>
          <p:pic>
            <p:nvPicPr>
              <p:cNvPr id="25" name="Grafik 24" descr="Ein Bild, das Waffe, Schusswaffe, Fernwaffe, Waffenrohr enthält.&#10;&#10;Automatisch generierte Beschreibung">
                <a:extLst>
                  <a:ext uri="{FF2B5EF4-FFF2-40B4-BE49-F238E27FC236}">
                    <a16:creationId xmlns:a16="http://schemas.microsoft.com/office/drawing/2014/main" id="{09F1823E-D7AE-F3BA-0862-BB1A1AD552E0}"/>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02815" cy="1457960"/>
              </a:xfrm>
              <a:prstGeom prst="rect">
                <a:avLst/>
              </a:prstGeom>
              <a:ln>
                <a:noFill/>
              </a:ln>
              <a:effectLst>
                <a:outerShdw blurRad="292100" dist="139700" dir="2700000" algn="tl" rotWithShape="0">
                  <a:srgbClr val="333333">
                    <a:alpha val="65000"/>
                  </a:srgbClr>
                </a:outerShdw>
              </a:effectLst>
            </p:spPr>
          </p:pic>
          <p:sp>
            <p:nvSpPr>
              <p:cNvPr id="33" name="Ellipse 32">
                <a:extLst>
                  <a:ext uri="{FF2B5EF4-FFF2-40B4-BE49-F238E27FC236}">
                    <a16:creationId xmlns:a16="http://schemas.microsoft.com/office/drawing/2014/main" id="{E1F7B47F-B9E9-60DB-D555-E3B4D5FF575A}"/>
                  </a:ext>
                </a:extLst>
              </p:cNvPr>
              <p:cNvSpPr/>
              <p:nvPr/>
            </p:nvSpPr>
            <p:spPr>
              <a:xfrm>
                <a:off x="1155802" y="555955"/>
                <a:ext cx="503555" cy="467995"/>
              </a:xfrm>
              <a:prstGeom prst="ellipse">
                <a:avLst/>
              </a:prstGeom>
              <a:solidFill>
                <a:srgbClr val="FF0000">
                  <a:alpha val="15000"/>
                </a:srgbClr>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grpSp>
          <p:nvGrpSpPr>
            <p:cNvPr id="22" name="Gruppieren 21">
              <a:extLst>
                <a:ext uri="{FF2B5EF4-FFF2-40B4-BE49-F238E27FC236}">
                  <a16:creationId xmlns:a16="http://schemas.microsoft.com/office/drawing/2014/main" id="{8ED1584A-FC60-3F2B-0A9A-26B394F4461C}"/>
                </a:ext>
              </a:extLst>
            </p:cNvPr>
            <p:cNvGrpSpPr/>
            <p:nvPr/>
          </p:nvGrpSpPr>
          <p:grpSpPr>
            <a:xfrm>
              <a:off x="136094" y="136094"/>
              <a:ext cx="1914525" cy="1207008"/>
              <a:chOff x="0" y="0"/>
              <a:chExt cx="1914525" cy="1207008"/>
            </a:xfrm>
          </p:grpSpPr>
          <p:cxnSp>
            <p:nvCxnSpPr>
              <p:cNvPr id="23" name="Gerader Verbinder 22">
                <a:extLst>
                  <a:ext uri="{FF2B5EF4-FFF2-40B4-BE49-F238E27FC236}">
                    <a16:creationId xmlns:a16="http://schemas.microsoft.com/office/drawing/2014/main" id="{6E403A99-A50E-F37E-ECFB-86A21F5543E2}"/>
                  </a:ext>
                </a:extLst>
              </p:cNvPr>
              <p:cNvCxnSpPr/>
              <p:nvPr/>
            </p:nvCxnSpPr>
            <p:spPr>
              <a:xfrm flipV="1">
                <a:off x="0" y="0"/>
                <a:ext cx="1914525" cy="1206551"/>
              </a:xfrm>
              <a:prstGeom prst="line">
                <a:avLst/>
              </a:prstGeom>
              <a:noFill/>
              <a:ln w="38100" cap="flat" cmpd="sng" algn="ctr">
                <a:solidFill>
                  <a:srgbClr val="FF0000">
                    <a:alpha val="35000"/>
                  </a:srgbClr>
                </a:solidFill>
                <a:prstDash val="solid"/>
                <a:miter lim="800000"/>
              </a:ln>
              <a:effectLst/>
            </p:spPr>
          </p:cxnSp>
          <p:cxnSp>
            <p:nvCxnSpPr>
              <p:cNvPr id="24" name="Gerader Verbinder 23">
                <a:extLst>
                  <a:ext uri="{FF2B5EF4-FFF2-40B4-BE49-F238E27FC236}">
                    <a16:creationId xmlns:a16="http://schemas.microsoft.com/office/drawing/2014/main" id="{82E7C162-CC98-0C89-3E8A-6B41CA0B8775}"/>
                  </a:ext>
                </a:extLst>
              </p:cNvPr>
              <p:cNvCxnSpPr/>
              <p:nvPr/>
            </p:nvCxnSpPr>
            <p:spPr>
              <a:xfrm>
                <a:off x="0" y="29261"/>
                <a:ext cx="1872692" cy="1177747"/>
              </a:xfrm>
              <a:prstGeom prst="line">
                <a:avLst/>
              </a:prstGeom>
              <a:noFill/>
              <a:ln w="38100" cap="flat" cmpd="sng" algn="ctr">
                <a:solidFill>
                  <a:srgbClr val="FF0000">
                    <a:alpha val="35000"/>
                  </a:srgbClr>
                </a:solidFill>
                <a:prstDash val="solid"/>
                <a:miter lim="800000"/>
              </a:ln>
              <a:effectLst/>
            </p:spPr>
          </p:cxnSp>
        </p:grpSp>
      </p:grpSp>
      <p:sp>
        <p:nvSpPr>
          <p:cNvPr id="13" name="Textfeld 12">
            <a:extLst>
              <a:ext uri="{FF2B5EF4-FFF2-40B4-BE49-F238E27FC236}">
                <a16:creationId xmlns:a16="http://schemas.microsoft.com/office/drawing/2014/main" id="{0BA8A119-7B98-83B3-B1F1-26EF94A10FBA}"/>
              </a:ext>
            </a:extLst>
          </p:cNvPr>
          <p:cNvSpPr txBox="1"/>
          <p:nvPr/>
        </p:nvSpPr>
        <p:spPr>
          <a:xfrm>
            <a:off x="470434" y="5591295"/>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8" name="Bild 1" descr="Ein Bild, das Text, Logo, Symbol, Grafiken enthält.&#10;&#10;KI-generierte Inhalte können fehlerhaft sein.">
            <a:extLst>
              <a:ext uri="{FF2B5EF4-FFF2-40B4-BE49-F238E27FC236}">
                <a16:creationId xmlns:a16="http://schemas.microsoft.com/office/drawing/2014/main" id="{314D3A91-1A91-6FDD-7F0D-F3DC637BDA23}"/>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821771" y="5851084"/>
            <a:ext cx="899795" cy="899795"/>
          </a:xfrm>
          <a:prstGeom prst="rect">
            <a:avLst/>
          </a:prstGeom>
          <a:noFill/>
          <a:ln>
            <a:noFill/>
          </a:ln>
        </p:spPr>
      </p:pic>
    </p:spTree>
    <p:extLst>
      <p:ext uri="{BB962C8B-B14F-4D97-AF65-F5344CB8AC3E}">
        <p14:creationId xmlns:p14="http://schemas.microsoft.com/office/powerpoint/2010/main" val="4017245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rPr>
              <a:t>Stand (NPoA)</a:t>
            </a:r>
          </a:p>
        </p:txBody>
      </p:sp>
      <p:sp>
        <p:nvSpPr>
          <p:cNvPr id="2" name="Textfeld 1">
            <a:extLst>
              <a:ext uri="{FF2B5EF4-FFF2-40B4-BE49-F238E27FC236}">
                <a16:creationId xmlns:a16="http://schemas.microsoft.com/office/drawing/2014/main" id="{1245BC60-999D-B563-2896-8C1EFD6D71D8}"/>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sp>
        <p:nvSpPr>
          <p:cNvPr id="11" name="Textfeld 10">
            <a:extLst>
              <a:ext uri="{FF2B5EF4-FFF2-40B4-BE49-F238E27FC236}">
                <a16:creationId xmlns:a16="http://schemas.microsoft.com/office/drawing/2014/main" id="{B3D55BB1-1E09-8A7C-12C1-424A7547D83A}"/>
              </a:ext>
            </a:extLst>
          </p:cNvPr>
          <p:cNvSpPr txBox="1"/>
          <p:nvPr/>
        </p:nvSpPr>
        <p:spPr>
          <a:xfrm>
            <a:off x="486289" y="559134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9" name="Onlinemedien 8" title="Finding Your Natural Point of Aim">
            <a:hlinkClick r:id="" action="ppaction://media"/>
            <a:extLst>
              <a:ext uri="{FF2B5EF4-FFF2-40B4-BE49-F238E27FC236}">
                <a16:creationId xmlns:a16="http://schemas.microsoft.com/office/drawing/2014/main" id="{9D6A30CD-745C-9AFF-7E1F-099EA770C68E}"/>
              </a:ext>
            </a:extLst>
          </p:cNvPr>
          <p:cNvPicPr>
            <a:picLocks noRot="1" noChangeAspect="1"/>
          </p:cNvPicPr>
          <p:nvPr>
            <a:videoFile r:link="rId1"/>
          </p:nvPr>
        </p:nvPicPr>
        <p:blipFill>
          <a:blip r:embed="rId3"/>
          <a:stretch>
            <a:fillRect/>
          </a:stretch>
        </p:blipFill>
        <p:spPr>
          <a:xfrm>
            <a:off x="2655323" y="1164885"/>
            <a:ext cx="6881353" cy="3888000"/>
          </a:xfrm>
          <a:prstGeom prst="rect">
            <a:avLst/>
          </a:prstGeom>
          <a:ln>
            <a:noFill/>
          </a:ln>
          <a:effectLst>
            <a:outerShdw blurRad="190500" algn="tl" rotWithShape="0">
              <a:srgbClr val="000000">
                <a:alpha val="70000"/>
              </a:srgbClr>
            </a:outerShdw>
          </a:effectLst>
        </p:spPr>
      </p:pic>
      <p:pic>
        <p:nvPicPr>
          <p:cNvPr id="5" name="Bild 1" descr="Ein Bild, das Text, Logo, Symbol, Grafiken enthält.&#10;&#10;KI-generierte Inhalte können fehlerhaft sein.">
            <a:extLst>
              <a:ext uri="{FF2B5EF4-FFF2-40B4-BE49-F238E27FC236}">
                <a16:creationId xmlns:a16="http://schemas.microsoft.com/office/drawing/2014/main" id="{DC785235-6CEA-8FE7-85AB-672377054E0E}"/>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805916" y="5867204"/>
            <a:ext cx="899795" cy="899795"/>
          </a:xfrm>
          <a:prstGeom prst="rect">
            <a:avLst/>
          </a:prstGeom>
          <a:noFill/>
          <a:ln>
            <a:noFill/>
          </a:ln>
        </p:spPr>
      </p:pic>
    </p:spTree>
    <p:extLst>
      <p:ext uri="{BB962C8B-B14F-4D97-AF65-F5344CB8AC3E}">
        <p14:creationId xmlns:p14="http://schemas.microsoft.com/office/powerpoint/2010/main" val="85313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rPr>
              <a:t>Stand (NPoA)</a:t>
            </a:r>
          </a:p>
        </p:txBody>
      </p:sp>
      <p:sp>
        <p:nvSpPr>
          <p:cNvPr id="2" name="Textfeld 1">
            <a:extLst>
              <a:ext uri="{FF2B5EF4-FFF2-40B4-BE49-F238E27FC236}">
                <a16:creationId xmlns:a16="http://schemas.microsoft.com/office/drawing/2014/main" id="{1245BC60-999D-B563-2896-8C1EFD6D71D8}"/>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pic>
        <p:nvPicPr>
          <p:cNvPr id="12" name="Grafik 11">
            <a:extLst>
              <a:ext uri="{FF2B5EF4-FFF2-40B4-BE49-F238E27FC236}">
                <a16:creationId xmlns:a16="http://schemas.microsoft.com/office/drawing/2014/main" id="{79581A90-ABB0-F77D-F51F-08211C790EC9}"/>
              </a:ext>
            </a:extLst>
          </p:cNvPr>
          <p:cNvPicPr>
            <a:picLocks noChangeAspect="1"/>
          </p:cNvPicPr>
          <p:nvPr/>
        </p:nvPicPr>
        <p:blipFill>
          <a:blip r:embed="rId2"/>
          <a:stretch>
            <a:fillRect/>
          </a:stretch>
        </p:blipFill>
        <p:spPr>
          <a:xfrm>
            <a:off x="623717" y="1994983"/>
            <a:ext cx="3362144" cy="2268000"/>
          </a:xfrm>
          <a:prstGeom prst="ellipse">
            <a:avLst/>
          </a:prstGeom>
          <a:ln>
            <a:noFill/>
          </a:ln>
          <a:effectLst>
            <a:softEdge rad="112500"/>
          </a:effectLst>
        </p:spPr>
      </p:pic>
      <p:pic>
        <p:nvPicPr>
          <p:cNvPr id="13" name="Grafik 12">
            <a:extLst>
              <a:ext uri="{FF2B5EF4-FFF2-40B4-BE49-F238E27FC236}">
                <a16:creationId xmlns:a16="http://schemas.microsoft.com/office/drawing/2014/main" id="{C12FCB54-1143-6B22-4256-CC35F7808470}"/>
              </a:ext>
            </a:extLst>
          </p:cNvPr>
          <p:cNvPicPr>
            <a:picLocks noChangeAspect="1"/>
          </p:cNvPicPr>
          <p:nvPr/>
        </p:nvPicPr>
        <p:blipFill>
          <a:blip r:embed="rId3"/>
          <a:stretch>
            <a:fillRect/>
          </a:stretch>
        </p:blipFill>
        <p:spPr>
          <a:xfrm>
            <a:off x="4360579" y="2014718"/>
            <a:ext cx="3470841" cy="2268000"/>
          </a:xfrm>
          <a:prstGeom prst="ellipse">
            <a:avLst/>
          </a:prstGeom>
          <a:ln>
            <a:noFill/>
          </a:ln>
          <a:effectLst>
            <a:softEdge rad="112500"/>
          </a:effectLst>
        </p:spPr>
      </p:pic>
      <p:pic>
        <p:nvPicPr>
          <p:cNvPr id="14" name="Grafik 13">
            <a:extLst>
              <a:ext uri="{FF2B5EF4-FFF2-40B4-BE49-F238E27FC236}">
                <a16:creationId xmlns:a16="http://schemas.microsoft.com/office/drawing/2014/main" id="{088BABB8-238C-2F81-558A-9680DA8C21D9}"/>
              </a:ext>
            </a:extLst>
          </p:cNvPr>
          <p:cNvPicPr>
            <a:picLocks noChangeAspect="1"/>
          </p:cNvPicPr>
          <p:nvPr/>
        </p:nvPicPr>
        <p:blipFill>
          <a:blip r:embed="rId4"/>
          <a:stretch>
            <a:fillRect/>
          </a:stretch>
        </p:blipFill>
        <p:spPr>
          <a:xfrm>
            <a:off x="8206138" y="2014718"/>
            <a:ext cx="3405628" cy="2268000"/>
          </a:xfrm>
          <a:prstGeom prst="ellipse">
            <a:avLst/>
          </a:prstGeom>
          <a:ln>
            <a:noFill/>
          </a:ln>
          <a:effectLst>
            <a:softEdge rad="112500"/>
          </a:effectLst>
        </p:spPr>
      </p:pic>
      <p:sp>
        <p:nvSpPr>
          <p:cNvPr id="11" name="Textfeld 10">
            <a:extLst>
              <a:ext uri="{FF2B5EF4-FFF2-40B4-BE49-F238E27FC236}">
                <a16:creationId xmlns:a16="http://schemas.microsoft.com/office/drawing/2014/main" id="{B3D55BB1-1E09-8A7C-12C1-424A7547D83A}"/>
              </a:ext>
            </a:extLst>
          </p:cNvPr>
          <p:cNvSpPr txBox="1"/>
          <p:nvPr/>
        </p:nvSpPr>
        <p:spPr>
          <a:xfrm>
            <a:off x="486289" y="559134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5" name="Bild 1" descr="Ein Bild, das Text, Logo, Symbol, Grafiken enthält.&#10;&#10;KI-generierte Inhalte können fehlerhaft sein.">
            <a:extLst>
              <a:ext uri="{FF2B5EF4-FFF2-40B4-BE49-F238E27FC236}">
                <a16:creationId xmlns:a16="http://schemas.microsoft.com/office/drawing/2014/main" id="{D473F5F7-E0A9-27FF-E40E-24D45F9A50A1}"/>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805916" y="5858765"/>
            <a:ext cx="899795" cy="899795"/>
          </a:xfrm>
          <a:prstGeom prst="rect">
            <a:avLst/>
          </a:prstGeom>
          <a:noFill/>
          <a:ln>
            <a:noFill/>
          </a:ln>
        </p:spPr>
      </p:pic>
    </p:spTree>
    <p:extLst>
      <p:ext uri="{BB962C8B-B14F-4D97-AF65-F5344CB8AC3E}">
        <p14:creationId xmlns:p14="http://schemas.microsoft.com/office/powerpoint/2010/main" val="3941968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b="1" dirty="0">
                <a:solidFill>
                  <a:srgbClr val="800000"/>
                </a:solidFill>
                <a:latin typeface="Arial" panose="020B0604020202020204" pitchFamily="34" charset="0"/>
                <a:cs typeface="Arial" panose="020B0604020202020204" pitchFamily="34" charset="0"/>
              </a:rPr>
              <a:t>Anschlag</a:t>
            </a:r>
            <a:endPar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endParaRPr>
          </a:p>
        </p:txBody>
      </p:sp>
      <p:sp>
        <p:nvSpPr>
          <p:cNvPr id="2" name="Textfeld 1">
            <a:extLst>
              <a:ext uri="{FF2B5EF4-FFF2-40B4-BE49-F238E27FC236}">
                <a16:creationId xmlns:a16="http://schemas.microsoft.com/office/drawing/2014/main" id="{1245BC60-999D-B563-2896-8C1EFD6D71D8}"/>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grpSp>
        <p:nvGrpSpPr>
          <p:cNvPr id="16" name="Gruppieren 15">
            <a:extLst>
              <a:ext uri="{FF2B5EF4-FFF2-40B4-BE49-F238E27FC236}">
                <a16:creationId xmlns:a16="http://schemas.microsoft.com/office/drawing/2014/main" id="{82F4D76F-A642-0A7E-3857-CD1EEB63BC98}"/>
              </a:ext>
            </a:extLst>
          </p:cNvPr>
          <p:cNvGrpSpPr/>
          <p:nvPr/>
        </p:nvGrpSpPr>
        <p:grpSpPr>
          <a:xfrm>
            <a:off x="2382399" y="1832325"/>
            <a:ext cx="1452880" cy="2194560"/>
            <a:chOff x="0" y="0"/>
            <a:chExt cx="1452880" cy="2194560"/>
          </a:xfrm>
        </p:grpSpPr>
        <p:pic>
          <p:nvPicPr>
            <p:cNvPr id="17" name="Grafik 16" descr="Ein Bild, das Person, Kleidung, Hose, Khaki enthält.&#10;&#10;Automatisch generierte Beschreibung">
              <a:extLst>
                <a:ext uri="{FF2B5EF4-FFF2-40B4-BE49-F238E27FC236}">
                  <a16:creationId xmlns:a16="http://schemas.microsoft.com/office/drawing/2014/main" id="{4062F5FA-34B5-4D27-A8AD-46F64AE50F5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52880" cy="2194560"/>
            </a:xfrm>
            <a:prstGeom prst="rect">
              <a:avLst/>
            </a:prstGeom>
            <a:ln>
              <a:noFill/>
            </a:ln>
            <a:effectLst>
              <a:outerShdw blurRad="292100" dist="139700" dir="2700000" algn="tl" rotWithShape="0">
                <a:srgbClr val="333333">
                  <a:alpha val="65000"/>
                </a:srgbClr>
              </a:outerShdw>
            </a:effectLst>
          </p:spPr>
        </p:pic>
        <p:cxnSp>
          <p:nvCxnSpPr>
            <p:cNvPr id="18" name="Gerader Verbinder 17">
              <a:extLst>
                <a:ext uri="{FF2B5EF4-FFF2-40B4-BE49-F238E27FC236}">
                  <a16:creationId xmlns:a16="http://schemas.microsoft.com/office/drawing/2014/main" id="{F50CCF11-6C9D-D374-1127-1C1E9B437C58}"/>
                </a:ext>
              </a:extLst>
            </p:cNvPr>
            <p:cNvCxnSpPr/>
            <p:nvPr/>
          </p:nvCxnSpPr>
          <p:spPr>
            <a:xfrm>
              <a:off x="706679" y="256032"/>
              <a:ext cx="0" cy="1638605"/>
            </a:xfrm>
            <a:prstGeom prst="line">
              <a:avLst/>
            </a:prstGeom>
            <a:ln w="31750">
              <a:solidFill>
                <a:srgbClr val="FFFF00">
                  <a:alpha val="70000"/>
                </a:srgbClr>
              </a:solidFill>
            </a:ln>
          </p:spPr>
          <p:style>
            <a:lnRef idx="1">
              <a:schemeClr val="accent1"/>
            </a:lnRef>
            <a:fillRef idx="0">
              <a:schemeClr val="accent1"/>
            </a:fillRef>
            <a:effectRef idx="0">
              <a:schemeClr val="accent1"/>
            </a:effectRef>
            <a:fontRef idx="minor">
              <a:schemeClr val="tx1"/>
            </a:fontRef>
          </p:style>
        </p:cxnSp>
      </p:grpSp>
      <p:pic>
        <p:nvPicPr>
          <p:cNvPr id="6" name="Grafik 5">
            <a:extLst>
              <a:ext uri="{FF2B5EF4-FFF2-40B4-BE49-F238E27FC236}">
                <a16:creationId xmlns:a16="http://schemas.microsoft.com/office/drawing/2014/main" id="{9DD95361-9ED9-EBEB-397B-2C3E9494A918}"/>
              </a:ext>
            </a:extLst>
          </p:cNvPr>
          <p:cNvPicPr>
            <a:picLocks noChangeAspect="1"/>
          </p:cNvPicPr>
          <p:nvPr/>
        </p:nvPicPr>
        <p:blipFill>
          <a:blip r:embed="rId3"/>
          <a:stretch>
            <a:fillRect/>
          </a:stretch>
        </p:blipFill>
        <p:spPr>
          <a:xfrm>
            <a:off x="3944540" y="1832230"/>
            <a:ext cx="1457070" cy="2194750"/>
          </a:xfrm>
          <a:prstGeom prst="rect">
            <a:avLst/>
          </a:prstGeom>
          <a:ln>
            <a:noFill/>
          </a:ln>
          <a:effectLst>
            <a:outerShdw blurRad="292100" dist="139700" dir="2700000" algn="tl" rotWithShape="0">
              <a:srgbClr val="333333">
                <a:alpha val="65000"/>
              </a:srgbClr>
            </a:outerShdw>
          </a:effectLst>
        </p:spPr>
      </p:pic>
      <p:grpSp>
        <p:nvGrpSpPr>
          <p:cNvPr id="5" name="Gruppieren 4">
            <a:extLst>
              <a:ext uri="{FF2B5EF4-FFF2-40B4-BE49-F238E27FC236}">
                <a16:creationId xmlns:a16="http://schemas.microsoft.com/office/drawing/2014/main" id="{74A8FA3C-F14A-F7B1-BD7E-6B0D412C9244}"/>
              </a:ext>
            </a:extLst>
          </p:cNvPr>
          <p:cNvGrpSpPr/>
          <p:nvPr/>
        </p:nvGrpSpPr>
        <p:grpSpPr>
          <a:xfrm>
            <a:off x="5673525" y="1832135"/>
            <a:ext cx="3311525" cy="2196465"/>
            <a:chOff x="0" y="0"/>
            <a:chExt cx="3311525" cy="2196465"/>
          </a:xfrm>
        </p:grpSpPr>
        <p:grpSp>
          <p:nvGrpSpPr>
            <p:cNvPr id="15" name="Gruppieren 14">
              <a:extLst>
                <a:ext uri="{FF2B5EF4-FFF2-40B4-BE49-F238E27FC236}">
                  <a16:creationId xmlns:a16="http://schemas.microsoft.com/office/drawing/2014/main" id="{C6A473F1-4F99-B9EF-C2A8-739C5B5F9184}"/>
                </a:ext>
              </a:extLst>
            </p:cNvPr>
            <p:cNvGrpSpPr>
              <a:grpSpLocks noChangeAspect="1"/>
            </p:cNvGrpSpPr>
            <p:nvPr/>
          </p:nvGrpSpPr>
          <p:grpSpPr>
            <a:xfrm>
              <a:off x="0" y="0"/>
              <a:ext cx="3311525" cy="2196465"/>
              <a:chOff x="0" y="0"/>
              <a:chExt cx="3530600" cy="2339975"/>
            </a:xfrm>
          </p:grpSpPr>
          <p:grpSp>
            <p:nvGrpSpPr>
              <p:cNvPr id="23" name="Gruppieren 22">
                <a:extLst>
                  <a:ext uri="{FF2B5EF4-FFF2-40B4-BE49-F238E27FC236}">
                    <a16:creationId xmlns:a16="http://schemas.microsoft.com/office/drawing/2014/main" id="{3D36EB84-00BC-2F70-75BC-7DB8185CB6F7}"/>
                  </a:ext>
                </a:extLst>
              </p:cNvPr>
              <p:cNvGrpSpPr/>
              <p:nvPr/>
            </p:nvGrpSpPr>
            <p:grpSpPr>
              <a:xfrm>
                <a:off x="0" y="0"/>
                <a:ext cx="3530600" cy="2339975"/>
                <a:chOff x="0" y="0"/>
                <a:chExt cx="3530600" cy="2339975"/>
              </a:xfrm>
            </p:grpSpPr>
            <p:pic>
              <p:nvPicPr>
                <p:cNvPr id="26" name="Grafik 25" descr="Ein Bild, das Person, Menschliches Gesicht, Waffe, Kleidung enthält.&#10;&#10;Automatisch generierte Beschreibung">
                  <a:extLst>
                    <a:ext uri="{FF2B5EF4-FFF2-40B4-BE49-F238E27FC236}">
                      <a16:creationId xmlns:a16="http://schemas.microsoft.com/office/drawing/2014/main" id="{2C94D448-07EB-90EA-325F-D7B781CF84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530600" cy="2339975"/>
                </a:xfrm>
                <a:prstGeom prst="rect">
                  <a:avLst/>
                </a:prstGeom>
                <a:ln>
                  <a:noFill/>
                </a:ln>
                <a:effectLst>
                  <a:outerShdw blurRad="292100" dist="139700" dir="2700000" algn="tl" rotWithShape="0">
                    <a:srgbClr val="333333">
                      <a:alpha val="65000"/>
                    </a:srgbClr>
                  </a:outerShdw>
                </a:effectLst>
              </p:spPr>
            </p:pic>
            <p:cxnSp>
              <p:nvCxnSpPr>
                <p:cNvPr id="27" name="Gerader Verbinder 26">
                  <a:extLst>
                    <a:ext uri="{FF2B5EF4-FFF2-40B4-BE49-F238E27FC236}">
                      <a16:creationId xmlns:a16="http://schemas.microsoft.com/office/drawing/2014/main" id="{608493BB-FBB4-F528-6378-F9CE80AE7FB9}"/>
                    </a:ext>
                  </a:extLst>
                </p:cNvPr>
                <p:cNvCxnSpPr/>
                <p:nvPr/>
              </p:nvCxnSpPr>
              <p:spPr>
                <a:xfrm>
                  <a:off x="1212850" y="1308100"/>
                  <a:ext cx="57150" cy="260350"/>
                </a:xfrm>
                <a:prstGeom prst="line">
                  <a:avLst/>
                </a:prstGeom>
                <a:noFill/>
                <a:ln w="31750" cap="flat" cmpd="sng" algn="ctr">
                  <a:solidFill>
                    <a:srgbClr val="FFFF00">
                      <a:alpha val="70000"/>
                    </a:srgbClr>
                  </a:solidFill>
                  <a:prstDash val="solid"/>
                  <a:miter lim="800000"/>
                </a:ln>
                <a:effectLst/>
              </p:spPr>
            </p:cxnSp>
            <p:cxnSp>
              <p:nvCxnSpPr>
                <p:cNvPr id="28" name="Gerader Verbinder 27">
                  <a:extLst>
                    <a:ext uri="{FF2B5EF4-FFF2-40B4-BE49-F238E27FC236}">
                      <a16:creationId xmlns:a16="http://schemas.microsoft.com/office/drawing/2014/main" id="{9CEF7F4D-DC82-FC9F-87A1-7B1D47E0FA42}"/>
                    </a:ext>
                  </a:extLst>
                </p:cNvPr>
                <p:cNvCxnSpPr/>
                <p:nvPr/>
              </p:nvCxnSpPr>
              <p:spPr>
                <a:xfrm>
                  <a:off x="2248713" y="1831787"/>
                  <a:ext cx="622300" cy="184150"/>
                </a:xfrm>
                <a:prstGeom prst="line">
                  <a:avLst/>
                </a:prstGeom>
                <a:noFill/>
                <a:ln w="31750" cap="flat" cmpd="sng" algn="ctr">
                  <a:solidFill>
                    <a:srgbClr val="FFFF00">
                      <a:alpha val="70000"/>
                    </a:srgbClr>
                  </a:solidFill>
                  <a:prstDash val="solid"/>
                  <a:miter lim="800000"/>
                </a:ln>
                <a:effectLst/>
              </p:spPr>
            </p:cxnSp>
            <p:cxnSp>
              <p:nvCxnSpPr>
                <p:cNvPr id="29" name="Gerader Verbinder 28">
                  <a:extLst>
                    <a:ext uri="{FF2B5EF4-FFF2-40B4-BE49-F238E27FC236}">
                      <a16:creationId xmlns:a16="http://schemas.microsoft.com/office/drawing/2014/main" id="{526E43F7-2D21-FF6C-DC63-5C56707B18F6}"/>
                    </a:ext>
                  </a:extLst>
                </p:cNvPr>
                <p:cNvCxnSpPr/>
                <p:nvPr/>
              </p:nvCxnSpPr>
              <p:spPr>
                <a:xfrm flipH="1" flipV="1">
                  <a:off x="2616200" y="1339850"/>
                  <a:ext cx="165100" cy="317500"/>
                </a:xfrm>
                <a:prstGeom prst="line">
                  <a:avLst/>
                </a:prstGeom>
                <a:noFill/>
                <a:ln w="31750" cap="flat" cmpd="sng" algn="ctr">
                  <a:solidFill>
                    <a:srgbClr val="FFFF00">
                      <a:alpha val="70000"/>
                    </a:srgbClr>
                  </a:solidFill>
                  <a:prstDash val="solid"/>
                  <a:miter lim="800000"/>
                </a:ln>
                <a:effectLst/>
              </p:spPr>
            </p:cxnSp>
          </p:grpSp>
          <p:cxnSp>
            <p:nvCxnSpPr>
              <p:cNvPr id="24" name="Gerade Verbindung mit Pfeil 23">
                <a:extLst>
                  <a:ext uri="{FF2B5EF4-FFF2-40B4-BE49-F238E27FC236}">
                    <a16:creationId xmlns:a16="http://schemas.microsoft.com/office/drawing/2014/main" id="{499DD669-0134-8407-F74F-B0926763192C}"/>
                  </a:ext>
                </a:extLst>
              </p:cNvPr>
              <p:cNvCxnSpPr/>
              <p:nvPr/>
            </p:nvCxnSpPr>
            <p:spPr>
              <a:xfrm>
                <a:off x="1172095" y="1371328"/>
                <a:ext cx="97905" cy="285364"/>
              </a:xfrm>
              <a:prstGeom prst="straightConnector1">
                <a:avLst/>
              </a:prstGeom>
              <a:noFill/>
              <a:ln w="34925" cap="flat" cmpd="sng" algn="ctr">
                <a:solidFill>
                  <a:srgbClr val="00B0F0">
                    <a:alpha val="70000"/>
                  </a:srgbClr>
                </a:solidFill>
                <a:prstDash val="sysDot"/>
                <a:miter lim="800000"/>
                <a:tailEnd type="triangle"/>
              </a:ln>
              <a:effectLst/>
            </p:spPr>
          </p:cxnSp>
          <p:cxnSp>
            <p:nvCxnSpPr>
              <p:cNvPr id="25" name="Gerade Verbindung mit Pfeil 24">
                <a:extLst>
                  <a:ext uri="{FF2B5EF4-FFF2-40B4-BE49-F238E27FC236}">
                    <a16:creationId xmlns:a16="http://schemas.microsoft.com/office/drawing/2014/main" id="{7FA955A1-CD88-2F42-A838-A216D74F9032}"/>
                  </a:ext>
                </a:extLst>
              </p:cNvPr>
              <p:cNvCxnSpPr/>
              <p:nvPr/>
            </p:nvCxnSpPr>
            <p:spPr>
              <a:xfrm flipH="1" flipV="1">
                <a:off x="2571750" y="1371600"/>
                <a:ext cx="196850" cy="482600"/>
              </a:xfrm>
              <a:prstGeom prst="straightConnector1">
                <a:avLst/>
              </a:prstGeom>
              <a:noFill/>
              <a:ln w="34925" cap="flat" cmpd="sng" algn="ctr">
                <a:solidFill>
                  <a:srgbClr val="00B0F0">
                    <a:alpha val="70000"/>
                  </a:srgbClr>
                </a:solidFill>
                <a:prstDash val="sysDot"/>
                <a:miter lim="800000"/>
                <a:tailEnd type="triangle"/>
              </a:ln>
              <a:effectLst/>
            </p:spPr>
          </p:cxnSp>
        </p:grpSp>
        <p:cxnSp>
          <p:nvCxnSpPr>
            <p:cNvPr id="19" name="Gerade Verbindung mit Pfeil 18">
              <a:extLst>
                <a:ext uri="{FF2B5EF4-FFF2-40B4-BE49-F238E27FC236}">
                  <a16:creationId xmlns:a16="http://schemas.microsoft.com/office/drawing/2014/main" id="{DF4A14D2-15A5-2031-493C-5EBD78038043}"/>
                </a:ext>
              </a:extLst>
            </p:cNvPr>
            <p:cNvCxnSpPr/>
            <p:nvPr/>
          </p:nvCxnSpPr>
          <p:spPr>
            <a:xfrm>
              <a:off x="790984" y="1548193"/>
              <a:ext cx="454395" cy="0"/>
            </a:xfrm>
            <a:prstGeom prst="straightConnector1">
              <a:avLst/>
            </a:prstGeom>
            <a:ln w="34925">
              <a:solidFill>
                <a:srgbClr val="FF0000">
                  <a:alpha val="7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6A6E1483-5732-095D-ACB1-2B60BE5B45D9}"/>
                </a:ext>
              </a:extLst>
            </p:cNvPr>
            <p:cNvCxnSpPr/>
            <p:nvPr/>
          </p:nvCxnSpPr>
          <p:spPr>
            <a:xfrm flipH="1">
              <a:off x="1912947" y="1565022"/>
              <a:ext cx="454395" cy="0"/>
            </a:xfrm>
            <a:prstGeom prst="straightConnector1">
              <a:avLst/>
            </a:prstGeom>
            <a:noFill/>
            <a:ln w="34925" cap="flat" cmpd="sng" algn="ctr">
              <a:solidFill>
                <a:srgbClr val="FF0000">
                  <a:alpha val="70000"/>
                </a:srgbClr>
              </a:solidFill>
              <a:prstDash val="sysDot"/>
              <a:miter lim="800000"/>
              <a:tailEnd type="triangle"/>
            </a:ln>
            <a:effectLst/>
          </p:spPr>
        </p:cxnSp>
        <p:cxnSp>
          <p:nvCxnSpPr>
            <p:cNvPr id="21" name="Gerader Verbinder 20">
              <a:extLst>
                <a:ext uri="{FF2B5EF4-FFF2-40B4-BE49-F238E27FC236}">
                  <a16:creationId xmlns:a16="http://schemas.microsoft.com/office/drawing/2014/main" id="{304759EE-A7E4-EC39-AB6D-90666059F435}"/>
                </a:ext>
              </a:extLst>
            </p:cNvPr>
            <p:cNvCxnSpPr/>
            <p:nvPr/>
          </p:nvCxnSpPr>
          <p:spPr>
            <a:xfrm>
              <a:off x="1915168" y="1402454"/>
              <a:ext cx="0" cy="290983"/>
            </a:xfrm>
            <a:prstGeom prst="line">
              <a:avLst/>
            </a:prstGeom>
            <a:noFill/>
            <a:ln w="34925" cap="flat" cmpd="sng" algn="ctr">
              <a:solidFill>
                <a:srgbClr val="FF0000">
                  <a:alpha val="70000"/>
                </a:srgbClr>
              </a:solidFill>
              <a:prstDash val="solid"/>
              <a:miter lim="800000"/>
            </a:ln>
            <a:effectLst/>
          </p:spPr>
        </p:cxnSp>
        <p:cxnSp>
          <p:nvCxnSpPr>
            <p:cNvPr id="22" name="Gerader Verbinder 21">
              <a:extLst>
                <a:ext uri="{FF2B5EF4-FFF2-40B4-BE49-F238E27FC236}">
                  <a16:creationId xmlns:a16="http://schemas.microsoft.com/office/drawing/2014/main" id="{2FFCDF54-55E0-9C0F-E035-C97E24C97D85}"/>
                </a:ext>
              </a:extLst>
            </p:cNvPr>
            <p:cNvCxnSpPr/>
            <p:nvPr/>
          </p:nvCxnSpPr>
          <p:spPr>
            <a:xfrm>
              <a:off x="1247600" y="1402454"/>
              <a:ext cx="0" cy="290830"/>
            </a:xfrm>
            <a:prstGeom prst="line">
              <a:avLst/>
            </a:prstGeom>
            <a:noFill/>
            <a:ln w="34925" cap="flat" cmpd="sng" algn="ctr">
              <a:solidFill>
                <a:srgbClr val="FF0000">
                  <a:alpha val="70000"/>
                </a:srgbClr>
              </a:solidFill>
              <a:prstDash val="solid"/>
              <a:miter lim="800000"/>
            </a:ln>
            <a:effectLst/>
          </p:spPr>
        </p:cxnSp>
      </p:grpSp>
      <p:sp>
        <p:nvSpPr>
          <p:cNvPr id="11" name="Textfeld 10">
            <a:extLst>
              <a:ext uri="{FF2B5EF4-FFF2-40B4-BE49-F238E27FC236}">
                <a16:creationId xmlns:a16="http://schemas.microsoft.com/office/drawing/2014/main" id="{B3D55BB1-1E09-8A7C-12C1-424A7547D83A}"/>
              </a:ext>
            </a:extLst>
          </p:cNvPr>
          <p:cNvSpPr txBox="1"/>
          <p:nvPr/>
        </p:nvSpPr>
        <p:spPr>
          <a:xfrm>
            <a:off x="486289" y="559134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8" name="Bild 1" descr="Ein Bild, das Text, Logo, Symbol, Grafiken enthält.&#10;&#10;KI-generierte Inhalte können fehlerhaft sein.">
            <a:extLst>
              <a:ext uri="{FF2B5EF4-FFF2-40B4-BE49-F238E27FC236}">
                <a16:creationId xmlns:a16="http://schemas.microsoft.com/office/drawing/2014/main" id="{54E31C8D-7434-C67A-B88C-501BF76FF028}"/>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805916" y="5851110"/>
            <a:ext cx="899795" cy="899795"/>
          </a:xfrm>
          <a:prstGeom prst="rect">
            <a:avLst/>
          </a:prstGeom>
          <a:noFill/>
          <a:ln>
            <a:noFill/>
          </a:ln>
        </p:spPr>
      </p:pic>
    </p:spTree>
    <p:extLst>
      <p:ext uri="{BB962C8B-B14F-4D97-AF65-F5344CB8AC3E}">
        <p14:creationId xmlns:p14="http://schemas.microsoft.com/office/powerpoint/2010/main" val="967093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rPr>
              <a:t>Abzugskontrolle</a:t>
            </a:r>
          </a:p>
        </p:txBody>
      </p:sp>
      <p:sp>
        <p:nvSpPr>
          <p:cNvPr id="2" name="Textfeld 1">
            <a:extLst>
              <a:ext uri="{FF2B5EF4-FFF2-40B4-BE49-F238E27FC236}">
                <a16:creationId xmlns:a16="http://schemas.microsoft.com/office/drawing/2014/main" id="{1245BC60-999D-B563-2896-8C1EFD6D71D8}"/>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F6C74E0A-E5FE-4A56-9BA3-18175605F548}"/>
              </a:ext>
            </a:extLst>
          </p:cNvPr>
          <p:cNvSpPr txBox="1"/>
          <p:nvPr/>
        </p:nvSpPr>
        <p:spPr>
          <a:xfrm>
            <a:off x="470434" y="5588695"/>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8" name="Grafik 7">
            <a:extLst>
              <a:ext uri="{FF2B5EF4-FFF2-40B4-BE49-F238E27FC236}">
                <a16:creationId xmlns:a16="http://schemas.microsoft.com/office/drawing/2014/main" id="{DD6B4F8D-429F-8DA8-B688-B8B703A132C5}"/>
              </a:ext>
            </a:extLst>
          </p:cNvPr>
          <p:cNvPicPr>
            <a:picLocks noChangeAspect="1"/>
          </p:cNvPicPr>
          <p:nvPr/>
        </p:nvPicPr>
        <p:blipFill>
          <a:blip r:embed="rId2"/>
          <a:stretch>
            <a:fillRect/>
          </a:stretch>
        </p:blipFill>
        <p:spPr>
          <a:xfrm>
            <a:off x="1694306" y="1176333"/>
            <a:ext cx="8316000" cy="4255900"/>
          </a:xfrm>
          <a:prstGeom prst="rect">
            <a:avLst/>
          </a:prstGeom>
          <a:ln>
            <a:noFill/>
          </a:ln>
          <a:effectLst>
            <a:outerShdw blurRad="292100" dist="139700" dir="2700000" algn="tl" rotWithShape="0">
              <a:srgbClr val="333333">
                <a:alpha val="65000"/>
              </a:srgbClr>
            </a:outerShdw>
          </a:effectLst>
        </p:spPr>
      </p:pic>
      <p:pic>
        <p:nvPicPr>
          <p:cNvPr id="6" name="Bild 1" descr="Ein Bild, das Text, Logo, Symbol, Grafiken enthält.&#10;&#10;KI-generierte Inhalte können fehlerhaft sein.">
            <a:extLst>
              <a:ext uri="{FF2B5EF4-FFF2-40B4-BE49-F238E27FC236}">
                <a16:creationId xmlns:a16="http://schemas.microsoft.com/office/drawing/2014/main" id="{7AF96C6D-EAC2-A37F-1FA9-7B8845454D70}"/>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821771" y="5849784"/>
            <a:ext cx="899795" cy="899795"/>
          </a:xfrm>
          <a:prstGeom prst="rect">
            <a:avLst/>
          </a:prstGeom>
          <a:noFill/>
          <a:ln>
            <a:noFill/>
          </a:ln>
        </p:spPr>
      </p:pic>
    </p:spTree>
    <p:extLst>
      <p:ext uri="{BB962C8B-B14F-4D97-AF65-F5344CB8AC3E}">
        <p14:creationId xmlns:p14="http://schemas.microsoft.com/office/powerpoint/2010/main" val="267327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6</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2" y="2180744"/>
            <a:ext cx="4253553"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solidFill>
                  <a:srgbClr val="800000"/>
                </a:solidFill>
                <a:latin typeface="Arial" panose="020B0604020202020204" pitchFamily="34" charset="0"/>
                <a:cs typeface="Arial" panose="020B0604020202020204" pitchFamily="34" charset="0"/>
              </a:rPr>
              <a:t>Theorieteil</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7679662" y="2394549"/>
            <a:ext cx="3766421" cy="3765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500" b="1" dirty="0">
                <a:latin typeface="Arial" panose="020B0604020202020204" pitchFamily="34" charset="0"/>
                <a:cs typeface="Arial" panose="020B0604020202020204" pitchFamily="34" charset="0"/>
              </a:rPr>
              <a:t>02</a:t>
            </a:r>
          </a:p>
        </p:txBody>
      </p:sp>
      <p:sp>
        <p:nvSpPr>
          <p:cNvPr id="2" name="Textfeld 1">
            <a:extLst>
              <a:ext uri="{FF2B5EF4-FFF2-40B4-BE49-F238E27FC236}">
                <a16:creationId xmlns:a16="http://schemas.microsoft.com/office/drawing/2014/main" id="{81486DD3-91D9-87BA-BAE7-0E4C4A6DFC2F}"/>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7404B5E7-9FDB-2F35-23EE-38ED098A06CA}"/>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9" name="Bild 1" descr="Ein Bild, das Text, Logo, Symbol, Grafiken enthält.&#10;&#10;KI-generierte Inhalte können fehlerhaft sein.">
            <a:extLst>
              <a:ext uri="{FF2B5EF4-FFF2-40B4-BE49-F238E27FC236}">
                <a16:creationId xmlns:a16="http://schemas.microsoft.com/office/drawing/2014/main" id="{29AFD7C3-6714-DFC1-7063-0AE1A1A6E2B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10251"/>
            <a:ext cx="899795" cy="899795"/>
          </a:xfrm>
          <a:prstGeom prst="rect">
            <a:avLst/>
          </a:prstGeom>
          <a:noFill/>
          <a:ln>
            <a:noFill/>
          </a:ln>
        </p:spPr>
      </p:pic>
      <p:pic>
        <p:nvPicPr>
          <p:cNvPr id="10" name="Grafik 9">
            <a:extLst>
              <a:ext uri="{FF2B5EF4-FFF2-40B4-BE49-F238E27FC236}">
                <a16:creationId xmlns:a16="http://schemas.microsoft.com/office/drawing/2014/main" id="{33EEDEDD-F8AD-5549-73A1-3D8F0F2D6D76}"/>
              </a:ext>
            </a:extLst>
          </p:cNvPr>
          <p:cNvPicPr>
            <a:picLocks/>
          </p:cNvPicPr>
          <p:nvPr/>
        </p:nvPicPr>
        <p:blipFill>
          <a:blip r:embed="rId3">
            <a:alphaModFix amt="10000"/>
          </a:blip>
          <a:stretch>
            <a:fillRect/>
          </a:stretch>
        </p:blipFill>
        <p:spPr>
          <a:xfrm>
            <a:off x="3977132" y="875445"/>
            <a:ext cx="3913200" cy="4104000"/>
          </a:xfrm>
          <a:prstGeom prst="rect">
            <a:avLst/>
          </a:prstGeom>
        </p:spPr>
      </p:pic>
    </p:spTree>
    <p:extLst>
      <p:ext uri="{BB962C8B-B14F-4D97-AF65-F5344CB8AC3E}">
        <p14:creationId xmlns:p14="http://schemas.microsoft.com/office/powerpoint/2010/main" val="10732970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27416" y="358023"/>
            <a:ext cx="4063633"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b="1" dirty="0">
                <a:solidFill>
                  <a:srgbClr val="800000"/>
                </a:solidFill>
                <a:latin typeface="Arial" panose="020B0604020202020204" pitchFamily="34" charset="0"/>
                <a:cs typeface="Arial" panose="020B0604020202020204" pitchFamily="34" charset="0"/>
              </a:rPr>
              <a:t>Visierbild</a:t>
            </a:r>
            <a:endPar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endParaRPr>
          </a:p>
        </p:txBody>
      </p:sp>
      <p:sp>
        <p:nvSpPr>
          <p:cNvPr id="2" name="Textfeld 1">
            <a:extLst>
              <a:ext uri="{FF2B5EF4-FFF2-40B4-BE49-F238E27FC236}">
                <a16:creationId xmlns:a16="http://schemas.microsoft.com/office/drawing/2014/main" id="{1245BC60-999D-B563-2896-8C1EFD6D71D8}"/>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sp>
        <p:nvSpPr>
          <p:cNvPr id="100" name="Titel 1">
            <a:extLst>
              <a:ext uri="{FF2B5EF4-FFF2-40B4-BE49-F238E27FC236}">
                <a16:creationId xmlns:a16="http://schemas.microsoft.com/office/drawing/2014/main" id="{4F7CBB5C-48E9-745C-A041-5ED0470743C5}"/>
              </a:ext>
            </a:extLst>
          </p:cNvPr>
          <p:cNvSpPr txBox="1">
            <a:spLocks/>
          </p:cNvSpPr>
          <p:nvPr/>
        </p:nvSpPr>
        <p:spPr>
          <a:xfrm>
            <a:off x="577940" y="2775255"/>
            <a:ext cx="2013500"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b="1" dirty="0">
                <a:solidFill>
                  <a:srgbClr val="800000"/>
                </a:solidFill>
                <a:latin typeface="Arial" panose="020B0604020202020204" pitchFamily="34" charset="0"/>
                <a:cs typeface="Arial" panose="020B0604020202020204" pitchFamily="34" charset="0"/>
              </a:rPr>
              <a:t>Haltepunkte</a:t>
            </a:r>
            <a:endPar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endParaRPr>
          </a:p>
        </p:txBody>
      </p:sp>
      <p:sp>
        <p:nvSpPr>
          <p:cNvPr id="101" name="Textfeld 100">
            <a:extLst>
              <a:ext uri="{FF2B5EF4-FFF2-40B4-BE49-F238E27FC236}">
                <a16:creationId xmlns:a16="http://schemas.microsoft.com/office/drawing/2014/main" id="{3C121E69-F5D1-010D-EC62-D6ED83DB88BB}"/>
              </a:ext>
            </a:extLst>
          </p:cNvPr>
          <p:cNvSpPr txBox="1"/>
          <p:nvPr/>
        </p:nvSpPr>
        <p:spPr>
          <a:xfrm>
            <a:off x="471283" y="5633839"/>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102" name="Grafik 101">
            <a:extLst>
              <a:ext uri="{FF2B5EF4-FFF2-40B4-BE49-F238E27FC236}">
                <a16:creationId xmlns:a16="http://schemas.microsoft.com/office/drawing/2014/main" id="{6233E49A-3717-E0DF-2F2F-5C36F2E0699B}"/>
              </a:ext>
            </a:extLst>
          </p:cNvPr>
          <p:cNvPicPr>
            <a:picLocks noChangeAspect="1"/>
          </p:cNvPicPr>
          <p:nvPr/>
        </p:nvPicPr>
        <p:blipFill>
          <a:blip r:embed="rId2"/>
          <a:stretch>
            <a:fillRect/>
          </a:stretch>
        </p:blipFill>
        <p:spPr>
          <a:xfrm>
            <a:off x="2559232" y="3433238"/>
            <a:ext cx="4639322" cy="1524213"/>
          </a:xfrm>
          <a:prstGeom prst="rect">
            <a:avLst/>
          </a:prstGeom>
          <a:ln>
            <a:noFill/>
          </a:ln>
          <a:effectLst>
            <a:outerShdw blurRad="292100" dist="139700" dir="2700000" algn="tl" rotWithShape="0">
              <a:srgbClr val="333333">
                <a:alpha val="65000"/>
              </a:srgbClr>
            </a:outerShdw>
          </a:effectLst>
        </p:spPr>
      </p:pic>
      <p:pic>
        <p:nvPicPr>
          <p:cNvPr id="106" name="Grafik 105">
            <a:extLst>
              <a:ext uri="{FF2B5EF4-FFF2-40B4-BE49-F238E27FC236}">
                <a16:creationId xmlns:a16="http://schemas.microsoft.com/office/drawing/2014/main" id="{CC76186E-66FC-F4B5-E355-244941E33AC7}"/>
              </a:ext>
            </a:extLst>
          </p:cNvPr>
          <p:cNvPicPr>
            <a:picLocks noChangeAspect="1"/>
          </p:cNvPicPr>
          <p:nvPr/>
        </p:nvPicPr>
        <p:blipFill>
          <a:blip r:embed="rId3"/>
          <a:stretch>
            <a:fillRect/>
          </a:stretch>
        </p:blipFill>
        <p:spPr>
          <a:xfrm>
            <a:off x="2559232" y="1247087"/>
            <a:ext cx="5718544" cy="713294"/>
          </a:xfrm>
          <a:prstGeom prst="rect">
            <a:avLst/>
          </a:prstGeom>
          <a:ln>
            <a:noFill/>
          </a:ln>
          <a:effectLst>
            <a:outerShdw blurRad="292100" dist="139700" dir="2700000" algn="tl" rotWithShape="0">
              <a:srgbClr val="333333">
                <a:alpha val="65000"/>
              </a:srgbClr>
            </a:outerShdw>
          </a:effectLst>
        </p:spPr>
      </p:pic>
      <p:pic>
        <p:nvPicPr>
          <p:cNvPr id="5" name="Bild 1" descr="Ein Bild, das Text, Logo, Symbol, Grafiken enthält.&#10;&#10;KI-generierte Inhalte können fehlerhaft sein.">
            <a:extLst>
              <a:ext uri="{FF2B5EF4-FFF2-40B4-BE49-F238E27FC236}">
                <a16:creationId xmlns:a16="http://schemas.microsoft.com/office/drawing/2014/main" id="{7F03B0EE-18CC-CC56-44DA-0776A06DD138}"/>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820922" y="5844095"/>
            <a:ext cx="899795" cy="899795"/>
          </a:xfrm>
          <a:prstGeom prst="rect">
            <a:avLst/>
          </a:prstGeom>
          <a:noFill/>
          <a:ln>
            <a:noFill/>
          </a:ln>
        </p:spPr>
      </p:pic>
    </p:spTree>
    <p:extLst>
      <p:ext uri="{BB962C8B-B14F-4D97-AF65-F5344CB8AC3E}">
        <p14:creationId xmlns:p14="http://schemas.microsoft.com/office/powerpoint/2010/main" val="554367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1245BC60-999D-B563-2896-8C1EFD6D71D8}"/>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sp>
        <p:nvSpPr>
          <p:cNvPr id="101" name="Textfeld 100">
            <a:extLst>
              <a:ext uri="{FF2B5EF4-FFF2-40B4-BE49-F238E27FC236}">
                <a16:creationId xmlns:a16="http://schemas.microsoft.com/office/drawing/2014/main" id="{3C121E69-F5D1-010D-EC62-D6ED83DB88BB}"/>
              </a:ext>
            </a:extLst>
          </p:cNvPr>
          <p:cNvSpPr txBox="1"/>
          <p:nvPr/>
        </p:nvSpPr>
        <p:spPr>
          <a:xfrm>
            <a:off x="471283" y="5633839"/>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103" name="Grafik 102">
            <a:extLst>
              <a:ext uri="{FF2B5EF4-FFF2-40B4-BE49-F238E27FC236}">
                <a16:creationId xmlns:a16="http://schemas.microsoft.com/office/drawing/2014/main" id="{5134CF92-869E-CBCC-2340-53042B9C690D}"/>
              </a:ext>
            </a:extLst>
          </p:cNvPr>
          <p:cNvPicPr>
            <a:picLocks noChangeAspect="1"/>
          </p:cNvPicPr>
          <p:nvPr/>
        </p:nvPicPr>
        <p:blipFill>
          <a:blip r:embed="rId2"/>
          <a:stretch>
            <a:fillRect/>
          </a:stretch>
        </p:blipFill>
        <p:spPr>
          <a:xfrm>
            <a:off x="1095408" y="2251503"/>
            <a:ext cx="9259592" cy="895475"/>
          </a:xfrm>
          <a:prstGeom prst="rect">
            <a:avLst/>
          </a:prstGeom>
          <a:ln>
            <a:noFill/>
          </a:ln>
          <a:effectLst>
            <a:outerShdw blurRad="292100" dist="139700" dir="2700000" algn="tl" rotWithShape="0">
              <a:srgbClr val="333333">
                <a:alpha val="65000"/>
              </a:srgbClr>
            </a:outerShdw>
          </a:effectLst>
        </p:spPr>
      </p:pic>
      <p:sp>
        <p:nvSpPr>
          <p:cNvPr id="104" name="Titel 1">
            <a:extLst>
              <a:ext uri="{FF2B5EF4-FFF2-40B4-BE49-F238E27FC236}">
                <a16:creationId xmlns:a16="http://schemas.microsoft.com/office/drawing/2014/main" id="{A4E6BCC6-DE16-16DC-2BDF-9A5F718A654C}"/>
              </a:ext>
            </a:extLst>
          </p:cNvPr>
          <p:cNvSpPr txBox="1">
            <a:spLocks/>
          </p:cNvSpPr>
          <p:nvPr/>
        </p:nvSpPr>
        <p:spPr>
          <a:xfrm>
            <a:off x="579233" y="392675"/>
            <a:ext cx="2013500"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rPr>
              <a:t>Zielfehler</a:t>
            </a:r>
          </a:p>
        </p:txBody>
      </p:sp>
      <p:pic>
        <p:nvPicPr>
          <p:cNvPr id="5" name="Bild 1" descr="Ein Bild, das Text, Logo, Symbol, Grafiken enthält.&#10;&#10;KI-generierte Inhalte können fehlerhaft sein.">
            <a:extLst>
              <a:ext uri="{FF2B5EF4-FFF2-40B4-BE49-F238E27FC236}">
                <a16:creationId xmlns:a16="http://schemas.microsoft.com/office/drawing/2014/main" id="{B2F9B442-682A-C7DD-F34A-9B42A289E28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820922" y="5858765"/>
            <a:ext cx="899795" cy="899795"/>
          </a:xfrm>
          <a:prstGeom prst="rect">
            <a:avLst/>
          </a:prstGeom>
          <a:noFill/>
          <a:ln>
            <a:noFill/>
          </a:ln>
        </p:spPr>
      </p:pic>
    </p:spTree>
    <p:extLst>
      <p:ext uri="{BB962C8B-B14F-4D97-AF65-F5344CB8AC3E}">
        <p14:creationId xmlns:p14="http://schemas.microsoft.com/office/powerpoint/2010/main" val="33063049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27416" y="358023"/>
            <a:ext cx="7642977"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b="1" dirty="0">
                <a:solidFill>
                  <a:srgbClr val="800000"/>
                </a:solidFill>
                <a:latin typeface="Arial" panose="020B0604020202020204" pitchFamily="34" charset="0"/>
                <a:cs typeface="Arial" panose="020B0604020202020204" pitchFamily="34" charset="0"/>
              </a:rPr>
              <a:t>Exkurs Rotpunktvisierung </a:t>
            </a:r>
            <a:endPar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endParaRPr>
          </a:p>
        </p:txBody>
      </p:sp>
      <p:sp>
        <p:nvSpPr>
          <p:cNvPr id="2" name="Textfeld 1">
            <a:extLst>
              <a:ext uri="{FF2B5EF4-FFF2-40B4-BE49-F238E27FC236}">
                <a16:creationId xmlns:a16="http://schemas.microsoft.com/office/drawing/2014/main" id="{1245BC60-999D-B563-2896-8C1EFD6D71D8}"/>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sp>
        <p:nvSpPr>
          <p:cNvPr id="101" name="Textfeld 100">
            <a:extLst>
              <a:ext uri="{FF2B5EF4-FFF2-40B4-BE49-F238E27FC236}">
                <a16:creationId xmlns:a16="http://schemas.microsoft.com/office/drawing/2014/main" id="{3C121E69-F5D1-010D-EC62-D6ED83DB88BB}"/>
              </a:ext>
            </a:extLst>
          </p:cNvPr>
          <p:cNvSpPr txBox="1"/>
          <p:nvPr/>
        </p:nvSpPr>
        <p:spPr>
          <a:xfrm>
            <a:off x="471283" y="5633839"/>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13" name="Grafik 12">
            <a:extLst>
              <a:ext uri="{FF2B5EF4-FFF2-40B4-BE49-F238E27FC236}">
                <a16:creationId xmlns:a16="http://schemas.microsoft.com/office/drawing/2014/main" id="{310C2D36-6DC3-2E35-8321-2B93D68A8964}"/>
              </a:ext>
            </a:extLst>
          </p:cNvPr>
          <p:cNvPicPr>
            <a:picLocks noChangeAspect="1"/>
          </p:cNvPicPr>
          <p:nvPr/>
        </p:nvPicPr>
        <p:blipFill>
          <a:blip r:embed="rId2"/>
          <a:stretch>
            <a:fillRect/>
          </a:stretch>
        </p:blipFill>
        <p:spPr>
          <a:xfrm>
            <a:off x="555509" y="1301994"/>
            <a:ext cx="5940000" cy="37014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5" name="Tabelle 4">
            <a:extLst>
              <a:ext uri="{FF2B5EF4-FFF2-40B4-BE49-F238E27FC236}">
                <a16:creationId xmlns:a16="http://schemas.microsoft.com/office/drawing/2014/main" id="{99364C84-C222-1A1C-972D-41EC5D142C93}"/>
              </a:ext>
            </a:extLst>
          </p:cNvPr>
          <p:cNvGraphicFramePr>
            <a:graphicFrameLocks noGrp="1"/>
          </p:cNvGraphicFramePr>
          <p:nvPr>
            <p:extLst>
              <p:ext uri="{D42A27DB-BD31-4B8C-83A1-F6EECF244321}">
                <p14:modId xmlns:p14="http://schemas.microsoft.com/office/powerpoint/2010/main" val="2055880915"/>
              </p:ext>
            </p:extLst>
          </p:nvPr>
        </p:nvGraphicFramePr>
        <p:xfrm>
          <a:off x="7039654" y="2111004"/>
          <a:ext cx="4735713" cy="2516554"/>
        </p:xfrm>
        <a:graphic>
          <a:graphicData uri="http://schemas.openxmlformats.org/drawingml/2006/table">
            <a:tbl>
              <a:tblPr firstRow="1" bandRow="1">
                <a:tableStyleId>{93296810-A885-4BE3-A3E7-6D5BEEA58F35}</a:tableStyleId>
              </a:tblPr>
              <a:tblGrid>
                <a:gridCol w="2363891">
                  <a:extLst>
                    <a:ext uri="{9D8B030D-6E8A-4147-A177-3AD203B41FA5}">
                      <a16:colId xmlns:a16="http://schemas.microsoft.com/office/drawing/2014/main" val="1763427178"/>
                    </a:ext>
                  </a:extLst>
                </a:gridCol>
                <a:gridCol w="2371822">
                  <a:extLst>
                    <a:ext uri="{9D8B030D-6E8A-4147-A177-3AD203B41FA5}">
                      <a16:colId xmlns:a16="http://schemas.microsoft.com/office/drawing/2014/main" val="535029511"/>
                    </a:ext>
                  </a:extLst>
                </a:gridCol>
              </a:tblGrid>
              <a:tr h="260814">
                <a:tc>
                  <a:txBody>
                    <a:bodyPr/>
                    <a:lstStyle/>
                    <a:p>
                      <a:r>
                        <a:rPr lang="de-DE" sz="2000" dirty="0">
                          <a:latin typeface="Arial" panose="020B0604020202020204" pitchFamily="34" charset="0"/>
                          <a:cs typeface="Arial" panose="020B0604020202020204" pitchFamily="34" charset="0"/>
                        </a:rPr>
                        <a:t>Vorteile</a:t>
                      </a:r>
                    </a:p>
                  </a:txBody>
                  <a:tcPr>
                    <a:solidFill>
                      <a:srgbClr val="800000"/>
                    </a:solidFill>
                  </a:tcPr>
                </a:tc>
                <a:tc>
                  <a:txBody>
                    <a:bodyPr/>
                    <a:lstStyle/>
                    <a:p>
                      <a:r>
                        <a:rPr lang="de-DE" sz="2000" dirty="0">
                          <a:latin typeface="Arial" panose="020B0604020202020204" pitchFamily="34" charset="0"/>
                          <a:cs typeface="Arial" panose="020B0604020202020204" pitchFamily="34" charset="0"/>
                        </a:rPr>
                        <a:t>Nachteile</a:t>
                      </a:r>
                    </a:p>
                  </a:txBody>
                  <a:tcPr>
                    <a:solidFill>
                      <a:srgbClr val="800000"/>
                    </a:solidFill>
                  </a:tcPr>
                </a:tc>
                <a:extLst>
                  <a:ext uri="{0D108BD9-81ED-4DB2-BD59-A6C34878D82A}">
                    <a16:rowId xmlns:a16="http://schemas.microsoft.com/office/drawing/2014/main" val="2316750509"/>
                  </a:ext>
                </a:extLst>
              </a:tr>
              <a:tr h="382954">
                <a:tc>
                  <a:txBody>
                    <a:bodyPr/>
                    <a:lstStyle/>
                    <a:p>
                      <a:r>
                        <a:rPr lang="de-DE" sz="1600" dirty="0">
                          <a:latin typeface="Arial" panose="020B0604020202020204" pitchFamily="34" charset="0"/>
                          <a:cs typeface="Arial" panose="020B0604020202020204" pitchFamily="34" charset="0"/>
                        </a:rPr>
                        <a:t>leichteres Visieren</a:t>
                      </a:r>
                    </a:p>
                  </a:txBody>
                  <a:tcPr/>
                </a:tc>
                <a:tc>
                  <a:txBody>
                    <a:bodyPr/>
                    <a:lstStyle/>
                    <a:p>
                      <a:r>
                        <a:rPr lang="de-DE" sz="1600" dirty="0">
                          <a:latin typeface="Arial" panose="020B0604020202020204" pitchFamily="34" charset="0"/>
                          <a:cs typeface="Arial" panose="020B0604020202020204" pitchFamily="34" charset="0"/>
                        </a:rPr>
                        <a:t>Kosten</a:t>
                      </a:r>
                    </a:p>
                  </a:txBody>
                  <a:tcPr/>
                </a:tc>
                <a:extLst>
                  <a:ext uri="{0D108BD9-81ED-4DB2-BD59-A6C34878D82A}">
                    <a16:rowId xmlns:a16="http://schemas.microsoft.com/office/drawing/2014/main" val="476493796"/>
                  </a:ext>
                </a:extLst>
              </a:tr>
              <a:tr h="338545">
                <a:tc>
                  <a:txBody>
                    <a:bodyPr/>
                    <a:lstStyle/>
                    <a:p>
                      <a:r>
                        <a:rPr lang="de-DE" sz="1600" dirty="0">
                          <a:latin typeface="Arial" panose="020B0604020202020204" pitchFamily="34" charset="0"/>
                          <a:cs typeface="Arial" panose="020B0604020202020204" pitchFamily="34" charset="0"/>
                        </a:rPr>
                        <a:t>schnellere Zielerfassung</a:t>
                      </a:r>
                    </a:p>
                  </a:txBody>
                  <a:tcPr/>
                </a:tc>
                <a:tc>
                  <a:txBody>
                    <a:bodyPr/>
                    <a:lstStyle/>
                    <a:p>
                      <a:r>
                        <a:rPr lang="de-DE" sz="1600" dirty="0">
                          <a:latin typeface="Arial" panose="020B0604020202020204" pitchFamily="34" charset="0"/>
                          <a:cs typeface="Arial" panose="020B0604020202020204" pitchFamily="34" charset="0"/>
                        </a:rPr>
                        <a:t>Verschmutzung</a:t>
                      </a:r>
                    </a:p>
                  </a:txBody>
                  <a:tcPr/>
                </a:tc>
                <a:extLst>
                  <a:ext uri="{0D108BD9-81ED-4DB2-BD59-A6C34878D82A}">
                    <a16:rowId xmlns:a16="http://schemas.microsoft.com/office/drawing/2014/main" val="1515409398"/>
                  </a:ext>
                </a:extLst>
              </a:tr>
              <a:tr h="329682">
                <a:tc>
                  <a:txBody>
                    <a:bodyPr/>
                    <a:lstStyle/>
                    <a:p>
                      <a:endParaRPr lang="de-DE" sz="1600" dirty="0">
                        <a:latin typeface="Arial" panose="020B0604020202020204" pitchFamily="34" charset="0"/>
                        <a:cs typeface="Arial" panose="020B0604020202020204" pitchFamily="34" charset="0"/>
                      </a:endParaRPr>
                    </a:p>
                  </a:txBody>
                  <a:tcPr/>
                </a:tc>
                <a:tc>
                  <a:txBody>
                    <a:bodyPr/>
                    <a:lstStyle/>
                    <a:p>
                      <a:r>
                        <a:rPr lang="de-DE" sz="1600" dirty="0">
                          <a:latin typeface="Arial" panose="020B0604020202020204" pitchFamily="34" charset="0"/>
                          <a:cs typeface="Arial" panose="020B0604020202020204" pitchFamily="34" charset="0"/>
                        </a:rPr>
                        <a:t>höherer Trainingsaufwand</a:t>
                      </a:r>
                    </a:p>
                  </a:txBody>
                  <a:tcPr/>
                </a:tc>
                <a:extLst>
                  <a:ext uri="{0D108BD9-81ED-4DB2-BD59-A6C34878D82A}">
                    <a16:rowId xmlns:a16="http://schemas.microsoft.com/office/drawing/2014/main" val="1989297862"/>
                  </a:ext>
                </a:extLst>
              </a:tr>
              <a:tr h="329682">
                <a:tc>
                  <a:txBody>
                    <a:bodyPr/>
                    <a:lstStyle/>
                    <a:p>
                      <a:endParaRPr lang="de-DE" sz="1600" dirty="0">
                        <a:latin typeface="Arial" panose="020B0604020202020204" pitchFamily="34" charset="0"/>
                        <a:cs typeface="Arial" panose="020B0604020202020204" pitchFamily="34" charset="0"/>
                      </a:endParaRPr>
                    </a:p>
                  </a:txBody>
                  <a:tcPr/>
                </a:tc>
                <a:tc>
                  <a:txBody>
                    <a:bodyPr/>
                    <a:lstStyle/>
                    <a:p>
                      <a:r>
                        <a:rPr lang="de-DE" sz="1600" dirty="0">
                          <a:latin typeface="Arial" panose="020B0604020202020204" pitchFamily="34" charset="0"/>
                          <a:cs typeface="Arial" panose="020B0604020202020204" pitchFamily="34" charset="0"/>
                        </a:rPr>
                        <a:t>ggf. Probleme mit Lichtverhältnissen</a:t>
                      </a:r>
                    </a:p>
                  </a:txBody>
                  <a:tcPr/>
                </a:tc>
                <a:extLst>
                  <a:ext uri="{0D108BD9-81ED-4DB2-BD59-A6C34878D82A}">
                    <a16:rowId xmlns:a16="http://schemas.microsoft.com/office/drawing/2014/main" val="4220590597"/>
                  </a:ext>
                </a:extLst>
              </a:tr>
            </a:tbl>
          </a:graphicData>
        </a:graphic>
      </p:graphicFrame>
      <p:pic>
        <p:nvPicPr>
          <p:cNvPr id="6" name="Bild 1" descr="Ein Bild, das Text, Logo, Symbol, Grafiken enthält.&#10;&#10;KI-generierte Inhalte können fehlerhaft sein.">
            <a:extLst>
              <a:ext uri="{FF2B5EF4-FFF2-40B4-BE49-F238E27FC236}">
                <a16:creationId xmlns:a16="http://schemas.microsoft.com/office/drawing/2014/main" id="{C02DC534-55F5-0D0F-C250-BD962FF1FD2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820922" y="5867204"/>
            <a:ext cx="899795" cy="899795"/>
          </a:xfrm>
          <a:prstGeom prst="rect">
            <a:avLst/>
          </a:prstGeom>
          <a:noFill/>
          <a:ln>
            <a:noFill/>
          </a:ln>
        </p:spPr>
      </p:pic>
    </p:spTree>
    <p:extLst>
      <p:ext uri="{BB962C8B-B14F-4D97-AF65-F5344CB8AC3E}">
        <p14:creationId xmlns:p14="http://schemas.microsoft.com/office/powerpoint/2010/main" val="14837661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417C3-9B5D-16A5-6423-5BBA04E4A4F4}"/>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88CCC03B-4BBE-B55A-A305-28FA2C8323C8}"/>
              </a:ext>
            </a:extLst>
          </p:cNvPr>
          <p:cNvSpPr/>
          <p:nvPr/>
        </p:nvSpPr>
        <p:spPr>
          <a:xfrm>
            <a:off x="0" y="5794902"/>
            <a:ext cx="12192000" cy="1063099"/>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B4CB180D-5265-EBB7-0E73-06A3F4182066}"/>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C1203C28-5CF3-207D-25C8-49E6828773F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rPr>
              <a:t>Atmung</a:t>
            </a:r>
          </a:p>
        </p:txBody>
      </p:sp>
      <p:sp>
        <p:nvSpPr>
          <p:cNvPr id="2" name="Textfeld 1">
            <a:extLst>
              <a:ext uri="{FF2B5EF4-FFF2-40B4-BE49-F238E27FC236}">
                <a16:creationId xmlns:a16="http://schemas.microsoft.com/office/drawing/2014/main" id="{CDA5A87A-B0CE-D7D0-2A48-A30358C911EB}"/>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3137BE3B-8CE5-A221-C942-A0DFC36690AE}"/>
              </a:ext>
            </a:extLst>
          </p:cNvPr>
          <p:cNvSpPr txBox="1"/>
          <p:nvPr/>
        </p:nvSpPr>
        <p:spPr>
          <a:xfrm>
            <a:off x="476498" y="5623409"/>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sp>
        <p:nvSpPr>
          <p:cNvPr id="9" name="Textplatzhalter 6">
            <a:extLst>
              <a:ext uri="{FF2B5EF4-FFF2-40B4-BE49-F238E27FC236}">
                <a16:creationId xmlns:a16="http://schemas.microsoft.com/office/drawing/2014/main" id="{753A8A7D-EA4F-2A41-91D6-3AA9B826F2BF}"/>
              </a:ext>
            </a:extLst>
          </p:cNvPr>
          <p:cNvSpPr txBox="1">
            <a:spLocks/>
          </p:cNvSpPr>
          <p:nvPr/>
        </p:nvSpPr>
        <p:spPr bwMode="gray">
          <a:xfrm>
            <a:off x="1397726" y="1719801"/>
            <a:ext cx="4816234"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b="1" dirty="0">
                <a:solidFill>
                  <a:srgbClr val="FF0000"/>
                </a:solidFill>
                <a:latin typeface="Arial"/>
              </a:rPr>
              <a:t>In das Ziel hineinatmen</a:t>
            </a:r>
            <a:endParaRPr kumimoji="0" lang="de-DE" sz="1800" b="1" i="0" u="none" strike="noStrike" kern="1200" cap="none" spc="0" normalizeH="0" baseline="0" noProof="0" dirty="0">
              <a:ln>
                <a:noFill/>
              </a:ln>
              <a:solidFill>
                <a:srgbClr val="FF0000"/>
              </a:solidFill>
              <a:effectLst/>
              <a:uLnTx/>
              <a:uFillTx/>
              <a:latin typeface="Arial"/>
              <a:ea typeface="+mn-ea"/>
              <a:cs typeface="+mn-cs"/>
            </a:endParaRPr>
          </a:p>
        </p:txBody>
      </p:sp>
      <p:sp>
        <p:nvSpPr>
          <p:cNvPr id="11" name="Textplatzhalter 7">
            <a:extLst>
              <a:ext uri="{FF2B5EF4-FFF2-40B4-BE49-F238E27FC236}">
                <a16:creationId xmlns:a16="http://schemas.microsoft.com/office/drawing/2014/main" id="{4D3012B1-1415-954B-E0CE-2E8960182540}"/>
              </a:ext>
            </a:extLst>
          </p:cNvPr>
          <p:cNvSpPr txBox="1">
            <a:spLocks/>
          </p:cNvSpPr>
          <p:nvPr/>
        </p:nvSpPr>
        <p:spPr bwMode="gray">
          <a:xfrm>
            <a:off x="1373146" y="2427565"/>
            <a:ext cx="4075316"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Einatmen, Haltepunkt über dem Ziel</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2" name="Textplatzhalter 18">
            <a:extLst>
              <a:ext uri="{FF2B5EF4-FFF2-40B4-BE49-F238E27FC236}">
                <a16:creationId xmlns:a16="http://schemas.microsoft.com/office/drawing/2014/main" id="{098BEBB4-B24F-5165-758B-0C1B8C52E6BD}"/>
              </a:ext>
            </a:extLst>
          </p:cNvPr>
          <p:cNvSpPr txBox="1">
            <a:spLocks/>
          </p:cNvSpPr>
          <p:nvPr/>
        </p:nvSpPr>
        <p:spPr bwMode="gray">
          <a:xfrm>
            <a:off x="1373146" y="3800949"/>
            <a:ext cx="6409122"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Beim Abkrümmen die Luft anhalten (nicht länger als 5 sec.)</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3" name="Flussdiagramm: Verbinder 12">
            <a:extLst>
              <a:ext uri="{FF2B5EF4-FFF2-40B4-BE49-F238E27FC236}">
                <a16:creationId xmlns:a16="http://schemas.microsoft.com/office/drawing/2014/main" id="{F2D314E1-7685-5D42-F79A-0DE5E09AC3E9}"/>
              </a:ext>
            </a:extLst>
          </p:cNvPr>
          <p:cNvSpPr/>
          <p:nvPr/>
        </p:nvSpPr>
        <p:spPr>
          <a:xfrm>
            <a:off x="530617" y="1621395"/>
            <a:ext cx="581953"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FF0000"/>
                </a:solidFill>
                <a:latin typeface="Arial" panose="020B0604020202020204" pitchFamily="34" charset="0"/>
                <a:cs typeface="Arial" panose="020B0604020202020204" pitchFamily="34" charset="0"/>
              </a:rPr>
              <a:t>01</a:t>
            </a:r>
          </a:p>
        </p:txBody>
      </p:sp>
      <p:sp>
        <p:nvSpPr>
          <p:cNvPr id="14" name="Flussdiagramm: Verbinder 13">
            <a:extLst>
              <a:ext uri="{FF2B5EF4-FFF2-40B4-BE49-F238E27FC236}">
                <a16:creationId xmlns:a16="http://schemas.microsoft.com/office/drawing/2014/main" id="{8882B44E-35F0-DD39-F18F-5A882EAA4D21}"/>
              </a:ext>
            </a:extLst>
          </p:cNvPr>
          <p:cNvSpPr/>
          <p:nvPr/>
        </p:nvSpPr>
        <p:spPr>
          <a:xfrm>
            <a:off x="515112" y="2303114"/>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15" name="Flussdiagramm: Verbinder 14">
            <a:extLst>
              <a:ext uri="{FF2B5EF4-FFF2-40B4-BE49-F238E27FC236}">
                <a16:creationId xmlns:a16="http://schemas.microsoft.com/office/drawing/2014/main" id="{27ECCC57-A375-A89A-3C65-41E12BD5BD00}"/>
              </a:ext>
            </a:extLst>
          </p:cNvPr>
          <p:cNvSpPr/>
          <p:nvPr/>
        </p:nvSpPr>
        <p:spPr>
          <a:xfrm>
            <a:off x="530616" y="3668999"/>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16" name="Flussdiagramm: Verbinder 15">
            <a:extLst>
              <a:ext uri="{FF2B5EF4-FFF2-40B4-BE49-F238E27FC236}">
                <a16:creationId xmlns:a16="http://schemas.microsoft.com/office/drawing/2014/main" id="{DDD4505F-28E9-CB4F-008E-640C29CB03DD}"/>
              </a:ext>
            </a:extLst>
          </p:cNvPr>
          <p:cNvSpPr/>
          <p:nvPr/>
        </p:nvSpPr>
        <p:spPr>
          <a:xfrm>
            <a:off x="530616" y="2981927"/>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17" name="Textplatzhalter 18">
            <a:extLst>
              <a:ext uri="{FF2B5EF4-FFF2-40B4-BE49-F238E27FC236}">
                <a16:creationId xmlns:a16="http://schemas.microsoft.com/office/drawing/2014/main" id="{1755B949-8B96-492B-8CE5-85358E9EDA1C}"/>
              </a:ext>
            </a:extLst>
          </p:cNvPr>
          <p:cNvSpPr txBox="1">
            <a:spLocks/>
          </p:cNvSpPr>
          <p:nvPr/>
        </p:nvSpPr>
        <p:spPr bwMode="gray">
          <a:xfrm>
            <a:off x="1395269" y="3095213"/>
            <a:ext cx="6123862"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ca. zur Hälfte ausatmen und Haltepunkt in das Ziel bringen</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pic>
        <p:nvPicPr>
          <p:cNvPr id="6" name="Bild 1" descr="Ein Bild, das Text, Logo, Symbol, Grafiken enthält.&#10;&#10;KI-generierte Inhalte können fehlerhaft sein.">
            <a:extLst>
              <a:ext uri="{FF2B5EF4-FFF2-40B4-BE49-F238E27FC236}">
                <a16:creationId xmlns:a16="http://schemas.microsoft.com/office/drawing/2014/main" id="{3DE41A39-C743-BA46-C334-5C66E46B3C5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15707" y="5844096"/>
            <a:ext cx="899795" cy="899795"/>
          </a:xfrm>
          <a:prstGeom prst="rect">
            <a:avLst/>
          </a:prstGeom>
          <a:noFill/>
          <a:ln>
            <a:noFill/>
          </a:ln>
        </p:spPr>
      </p:pic>
    </p:spTree>
    <p:extLst>
      <p:ext uri="{BB962C8B-B14F-4D97-AF65-F5344CB8AC3E}">
        <p14:creationId xmlns:p14="http://schemas.microsoft.com/office/powerpoint/2010/main" val="36157844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B8376-B492-740A-3F31-6051BFC71E42}"/>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5D945AF8-D03F-79CA-475B-898C7E6BC00B}"/>
              </a:ext>
            </a:extLst>
          </p:cNvPr>
          <p:cNvSpPr/>
          <p:nvPr/>
        </p:nvSpPr>
        <p:spPr>
          <a:xfrm>
            <a:off x="0" y="5794902"/>
            <a:ext cx="12192000" cy="1063099"/>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62FF04E4-0D1A-D504-B54E-BBFDD61A6A76}"/>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F82A54F0-362C-CC51-71C8-CB59C49ABBB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b="1" dirty="0">
                <a:solidFill>
                  <a:srgbClr val="800000"/>
                </a:solidFill>
                <a:latin typeface="Arial" panose="020B0604020202020204" pitchFamily="34" charset="0"/>
                <a:cs typeface="Arial" panose="020B0604020202020204" pitchFamily="34" charset="0"/>
              </a:rPr>
              <a:t>Ladetätigkeiten I</a:t>
            </a:r>
            <a:endPar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endParaRPr>
          </a:p>
        </p:txBody>
      </p:sp>
      <p:sp>
        <p:nvSpPr>
          <p:cNvPr id="14" name="Textplatzhalter 6">
            <a:extLst>
              <a:ext uri="{FF2B5EF4-FFF2-40B4-BE49-F238E27FC236}">
                <a16:creationId xmlns:a16="http://schemas.microsoft.com/office/drawing/2014/main" id="{2AD69D8D-BFED-9160-F578-20FE12DB595A}"/>
              </a:ext>
            </a:extLst>
          </p:cNvPr>
          <p:cNvSpPr txBox="1">
            <a:spLocks/>
          </p:cNvSpPr>
          <p:nvPr/>
        </p:nvSpPr>
        <p:spPr bwMode="gray">
          <a:xfrm>
            <a:off x="670165" y="1034185"/>
            <a:ext cx="1555510"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tab pos="228600" algn="l"/>
                <a:tab pos="449580" algn="l"/>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über Magazin</a:t>
            </a:r>
          </a:p>
        </p:txBody>
      </p:sp>
      <p:sp>
        <p:nvSpPr>
          <p:cNvPr id="2" name="Textfeld 1">
            <a:extLst>
              <a:ext uri="{FF2B5EF4-FFF2-40B4-BE49-F238E27FC236}">
                <a16:creationId xmlns:a16="http://schemas.microsoft.com/office/drawing/2014/main" id="{27377C1D-2D73-B194-72A1-226218D6448A}"/>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pic>
        <p:nvPicPr>
          <p:cNvPr id="17" name="Grafik 16">
            <a:extLst>
              <a:ext uri="{FF2B5EF4-FFF2-40B4-BE49-F238E27FC236}">
                <a16:creationId xmlns:a16="http://schemas.microsoft.com/office/drawing/2014/main" id="{1EF659F5-84BE-3E94-1FD8-867EFBC38E05}"/>
              </a:ext>
            </a:extLst>
          </p:cNvPr>
          <p:cNvPicPr>
            <a:picLocks noChangeAspect="1"/>
          </p:cNvPicPr>
          <p:nvPr/>
        </p:nvPicPr>
        <p:blipFill>
          <a:blip r:embed="rId2"/>
          <a:stretch>
            <a:fillRect/>
          </a:stretch>
        </p:blipFill>
        <p:spPr>
          <a:xfrm>
            <a:off x="1347236" y="1572511"/>
            <a:ext cx="2200582" cy="1467055"/>
          </a:xfrm>
          <a:prstGeom prst="rect">
            <a:avLst/>
          </a:prstGeom>
          <a:ln>
            <a:noFill/>
          </a:ln>
          <a:effectLst>
            <a:outerShdw blurRad="292100" dist="139700" dir="2700000" algn="tl" rotWithShape="0">
              <a:srgbClr val="333333">
                <a:alpha val="65000"/>
              </a:srgbClr>
            </a:outerShdw>
          </a:effectLst>
        </p:spPr>
      </p:pic>
      <p:pic>
        <p:nvPicPr>
          <p:cNvPr id="18" name="Grafik 17">
            <a:extLst>
              <a:ext uri="{FF2B5EF4-FFF2-40B4-BE49-F238E27FC236}">
                <a16:creationId xmlns:a16="http://schemas.microsoft.com/office/drawing/2014/main" id="{DFE801A1-8A64-46B6-7397-DE5E2E0AE9CE}"/>
              </a:ext>
            </a:extLst>
          </p:cNvPr>
          <p:cNvPicPr>
            <a:picLocks noChangeAspect="1"/>
          </p:cNvPicPr>
          <p:nvPr/>
        </p:nvPicPr>
        <p:blipFill>
          <a:blip r:embed="rId3"/>
          <a:stretch>
            <a:fillRect/>
          </a:stretch>
        </p:blipFill>
        <p:spPr>
          <a:xfrm>
            <a:off x="3804442" y="1572509"/>
            <a:ext cx="2200582" cy="1467055"/>
          </a:xfrm>
          <a:prstGeom prst="rect">
            <a:avLst/>
          </a:prstGeom>
          <a:ln>
            <a:noFill/>
          </a:ln>
          <a:effectLst>
            <a:outerShdw blurRad="292100" dist="139700" dir="2700000" algn="tl" rotWithShape="0">
              <a:srgbClr val="333333">
                <a:alpha val="65000"/>
              </a:srgbClr>
            </a:outerShdw>
          </a:effectLst>
        </p:spPr>
      </p:pic>
      <p:pic>
        <p:nvPicPr>
          <p:cNvPr id="19" name="Grafik 18">
            <a:extLst>
              <a:ext uri="{FF2B5EF4-FFF2-40B4-BE49-F238E27FC236}">
                <a16:creationId xmlns:a16="http://schemas.microsoft.com/office/drawing/2014/main" id="{A3BFF0A9-AF96-FE9F-C0E0-D0FC53751BEB}"/>
              </a:ext>
            </a:extLst>
          </p:cNvPr>
          <p:cNvPicPr>
            <a:picLocks noChangeAspect="1"/>
          </p:cNvPicPr>
          <p:nvPr/>
        </p:nvPicPr>
        <p:blipFill>
          <a:blip r:embed="rId4"/>
          <a:stretch>
            <a:fillRect/>
          </a:stretch>
        </p:blipFill>
        <p:spPr>
          <a:xfrm>
            <a:off x="6273203" y="1572511"/>
            <a:ext cx="2200582" cy="1467055"/>
          </a:xfrm>
          <a:prstGeom prst="rect">
            <a:avLst/>
          </a:prstGeom>
          <a:ln>
            <a:noFill/>
          </a:ln>
          <a:effectLst>
            <a:outerShdw blurRad="292100" dist="139700" dir="2700000" algn="tl" rotWithShape="0">
              <a:srgbClr val="333333">
                <a:alpha val="65000"/>
              </a:srgbClr>
            </a:outerShdw>
          </a:effectLst>
        </p:spPr>
      </p:pic>
      <p:pic>
        <p:nvPicPr>
          <p:cNvPr id="20" name="Grafik 19">
            <a:extLst>
              <a:ext uri="{FF2B5EF4-FFF2-40B4-BE49-F238E27FC236}">
                <a16:creationId xmlns:a16="http://schemas.microsoft.com/office/drawing/2014/main" id="{8F6E45CB-1B7E-47DD-29E3-AAAC273643CB}"/>
              </a:ext>
            </a:extLst>
          </p:cNvPr>
          <p:cNvPicPr>
            <a:picLocks noChangeAspect="1"/>
          </p:cNvPicPr>
          <p:nvPr/>
        </p:nvPicPr>
        <p:blipFill>
          <a:blip r:embed="rId5"/>
          <a:stretch>
            <a:fillRect/>
          </a:stretch>
        </p:blipFill>
        <p:spPr>
          <a:xfrm>
            <a:off x="8730409" y="1572510"/>
            <a:ext cx="2200582" cy="1467055"/>
          </a:xfrm>
          <a:prstGeom prst="rect">
            <a:avLst/>
          </a:prstGeom>
          <a:ln>
            <a:noFill/>
          </a:ln>
          <a:effectLst>
            <a:outerShdw blurRad="292100" dist="139700" dir="2700000" algn="tl" rotWithShape="0">
              <a:srgbClr val="333333">
                <a:alpha val="65000"/>
              </a:srgbClr>
            </a:outerShdw>
          </a:effectLst>
        </p:spPr>
      </p:pic>
      <p:pic>
        <p:nvPicPr>
          <p:cNvPr id="26" name="Grafik 25">
            <a:extLst>
              <a:ext uri="{FF2B5EF4-FFF2-40B4-BE49-F238E27FC236}">
                <a16:creationId xmlns:a16="http://schemas.microsoft.com/office/drawing/2014/main" id="{8E9BE5AA-272F-FF20-8795-B07D7343F3D4}"/>
              </a:ext>
            </a:extLst>
          </p:cNvPr>
          <p:cNvPicPr>
            <a:picLocks noChangeAspect="1"/>
          </p:cNvPicPr>
          <p:nvPr/>
        </p:nvPicPr>
        <p:blipFill>
          <a:blip r:embed="rId6"/>
          <a:stretch>
            <a:fillRect/>
          </a:stretch>
        </p:blipFill>
        <p:spPr>
          <a:xfrm>
            <a:off x="1347236" y="3089489"/>
            <a:ext cx="2200582" cy="1467055"/>
          </a:xfrm>
          <a:prstGeom prst="rect">
            <a:avLst/>
          </a:prstGeom>
          <a:ln>
            <a:noFill/>
          </a:ln>
          <a:effectLst>
            <a:outerShdw blurRad="292100" dist="139700" dir="2700000" algn="tl" rotWithShape="0">
              <a:srgbClr val="333333">
                <a:alpha val="65000"/>
              </a:srgbClr>
            </a:outerShdw>
          </a:effectLst>
        </p:spPr>
      </p:pic>
      <p:pic>
        <p:nvPicPr>
          <p:cNvPr id="27" name="Grafik 26">
            <a:extLst>
              <a:ext uri="{FF2B5EF4-FFF2-40B4-BE49-F238E27FC236}">
                <a16:creationId xmlns:a16="http://schemas.microsoft.com/office/drawing/2014/main" id="{3DF71BAE-C81A-692A-FC46-5DE7B0188A3A}"/>
              </a:ext>
            </a:extLst>
          </p:cNvPr>
          <p:cNvPicPr>
            <a:picLocks noChangeAspect="1"/>
          </p:cNvPicPr>
          <p:nvPr/>
        </p:nvPicPr>
        <p:blipFill>
          <a:blip r:embed="rId7"/>
          <a:stretch>
            <a:fillRect/>
          </a:stretch>
        </p:blipFill>
        <p:spPr>
          <a:xfrm>
            <a:off x="6273203" y="3089489"/>
            <a:ext cx="2200582" cy="1467055"/>
          </a:xfrm>
          <a:prstGeom prst="rect">
            <a:avLst/>
          </a:prstGeom>
          <a:ln>
            <a:noFill/>
          </a:ln>
          <a:effectLst>
            <a:outerShdw blurRad="292100" dist="139700" dir="2700000" algn="tl" rotWithShape="0">
              <a:srgbClr val="333333">
                <a:alpha val="65000"/>
              </a:srgbClr>
            </a:outerShdw>
          </a:effectLst>
        </p:spPr>
      </p:pic>
      <p:pic>
        <p:nvPicPr>
          <p:cNvPr id="28" name="Grafik 27">
            <a:extLst>
              <a:ext uri="{FF2B5EF4-FFF2-40B4-BE49-F238E27FC236}">
                <a16:creationId xmlns:a16="http://schemas.microsoft.com/office/drawing/2014/main" id="{581E755D-10B6-FF7D-CD8D-0DD98C1C6631}"/>
              </a:ext>
            </a:extLst>
          </p:cNvPr>
          <p:cNvPicPr>
            <a:picLocks noChangeAspect="1"/>
          </p:cNvPicPr>
          <p:nvPr/>
        </p:nvPicPr>
        <p:blipFill>
          <a:blip r:embed="rId8"/>
          <a:stretch>
            <a:fillRect/>
          </a:stretch>
        </p:blipFill>
        <p:spPr>
          <a:xfrm>
            <a:off x="3804442" y="3963904"/>
            <a:ext cx="2200582" cy="1467055"/>
          </a:xfrm>
          <a:prstGeom prst="rect">
            <a:avLst/>
          </a:prstGeom>
          <a:ln>
            <a:noFill/>
          </a:ln>
          <a:effectLst>
            <a:outerShdw blurRad="292100" dist="139700" dir="2700000" algn="tl" rotWithShape="0">
              <a:srgbClr val="333333">
                <a:alpha val="65000"/>
              </a:srgbClr>
            </a:outerShdw>
          </a:effectLst>
        </p:spPr>
      </p:pic>
      <p:sp>
        <p:nvSpPr>
          <p:cNvPr id="5" name="Textfeld 4">
            <a:extLst>
              <a:ext uri="{FF2B5EF4-FFF2-40B4-BE49-F238E27FC236}">
                <a16:creationId xmlns:a16="http://schemas.microsoft.com/office/drawing/2014/main" id="{D70855AE-F688-E63F-6834-E759196F7057}"/>
              </a:ext>
            </a:extLst>
          </p:cNvPr>
          <p:cNvSpPr txBox="1"/>
          <p:nvPr/>
        </p:nvSpPr>
        <p:spPr>
          <a:xfrm>
            <a:off x="493592" y="5613435"/>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430E9099-42CC-1365-2486-57EB69A930DA}"/>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0798613" y="5876553"/>
            <a:ext cx="899795" cy="899795"/>
          </a:xfrm>
          <a:prstGeom prst="rect">
            <a:avLst/>
          </a:prstGeom>
          <a:noFill/>
          <a:ln>
            <a:noFill/>
          </a:ln>
        </p:spPr>
      </p:pic>
    </p:spTree>
    <p:extLst>
      <p:ext uri="{BB962C8B-B14F-4D97-AF65-F5344CB8AC3E}">
        <p14:creationId xmlns:p14="http://schemas.microsoft.com/office/powerpoint/2010/main" val="16329897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7C41E-0352-8817-C53C-6B34B0370FDE}"/>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2D76C92D-B0E8-1780-A36E-91C36F4528C2}"/>
              </a:ext>
            </a:extLst>
          </p:cNvPr>
          <p:cNvSpPr/>
          <p:nvPr/>
        </p:nvSpPr>
        <p:spPr>
          <a:xfrm>
            <a:off x="0" y="5794902"/>
            <a:ext cx="12192000" cy="1063099"/>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10BFA11D-2046-8618-D175-ABF8E005CE9C}"/>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A51B8392-929C-47C0-F026-2ECF631A5AC7}"/>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b="1" dirty="0">
                <a:solidFill>
                  <a:srgbClr val="800000"/>
                </a:solidFill>
                <a:latin typeface="Arial" panose="020B0604020202020204" pitchFamily="34" charset="0"/>
                <a:cs typeface="Arial" panose="020B0604020202020204" pitchFamily="34" charset="0"/>
              </a:rPr>
              <a:t>Ladetätigkeiten II</a:t>
            </a:r>
            <a:endPar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endParaRPr>
          </a:p>
        </p:txBody>
      </p:sp>
      <p:sp>
        <p:nvSpPr>
          <p:cNvPr id="14" name="Textplatzhalter 6">
            <a:extLst>
              <a:ext uri="{FF2B5EF4-FFF2-40B4-BE49-F238E27FC236}">
                <a16:creationId xmlns:a16="http://schemas.microsoft.com/office/drawing/2014/main" id="{5DB49334-E71B-0EB4-D545-6A1CE9073421}"/>
              </a:ext>
            </a:extLst>
          </p:cNvPr>
          <p:cNvSpPr txBox="1">
            <a:spLocks/>
          </p:cNvSpPr>
          <p:nvPr/>
        </p:nvSpPr>
        <p:spPr bwMode="gray">
          <a:xfrm>
            <a:off x="669274" y="1068074"/>
            <a:ext cx="2641735"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tab pos="228600" algn="l"/>
                <a:tab pos="449580" algn="l"/>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Laden einzelner Patrone</a:t>
            </a:r>
          </a:p>
        </p:txBody>
      </p:sp>
      <p:sp>
        <p:nvSpPr>
          <p:cNvPr id="2" name="Textfeld 1">
            <a:extLst>
              <a:ext uri="{FF2B5EF4-FFF2-40B4-BE49-F238E27FC236}">
                <a16:creationId xmlns:a16="http://schemas.microsoft.com/office/drawing/2014/main" id="{E800E90B-E796-A0FD-A1E6-F9314631E4FC}"/>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pic>
        <p:nvPicPr>
          <p:cNvPr id="5" name="Grafik 4">
            <a:extLst>
              <a:ext uri="{FF2B5EF4-FFF2-40B4-BE49-F238E27FC236}">
                <a16:creationId xmlns:a16="http://schemas.microsoft.com/office/drawing/2014/main" id="{AC870A74-43B1-2FD3-0B3C-7EEF808CB9CC}"/>
              </a:ext>
            </a:extLst>
          </p:cNvPr>
          <p:cNvPicPr>
            <a:picLocks noChangeAspect="1"/>
          </p:cNvPicPr>
          <p:nvPr/>
        </p:nvPicPr>
        <p:blipFill>
          <a:blip r:embed="rId2"/>
          <a:stretch>
            <a:fillRect/>
          </a:stretch>
        </p:blipFill>
        <p:spPr>
          <a:xfrm>
            <a:off x="1363548" y="1569279"/>
            <a:ext cx="2200582" cy="1467055"/>
          </a:xfrm>
          <a:prstGeom prst="rect">
            <a:avLst/>
          </a:prstGeom>
          <a:ln>
            <a:noFill/>
          </a:ln>
          <a:effectLst>
            <a:outerShdw blurRad="292100" dist="139700" dir="2700000" algn="tl" rotWithShape="0">
              <a:srgbClr val="333333">
                <a:alpha val="65000"/>
              </a:srgbClr>
            </a:outerShdw>
          </a:effectLst>
        </p:spPr>
      </p:pic>
      <p:pic>
        <p:nvPicPr>
          <p:cNvPr id="6" name="Grafik 5">
            <a:extLst>
              <a:ext uri="{FF2B5EF4-FFF2-40B4-BE49-F238E27FC236}">
                <a16:creationId xmlns:a16="http://schemas.microsoft.com/office/drawing/2014/main" id="{66114BAE-CAC5-2CC9-856D-A5AF42DAECBF}"/>
              </a:ext>
            </a:extLst>
          </p:cNvPr>
          <p:cNvPicPr>
            <a:picLocks noChangeAspect="1"/>
          </p:cNvPicPr>
          <p:nvPr/>
        </p:nvPicPr>
        <p:blipFill>
          <a:blip r:embed="rId3"/>
          <a:stretch>
            <a:fillRect/>
          </a:stretch>
        </p:blipFill>
        <p:spPr>
          <a:xfrm>
            <a:off x="3690047" y="1569213"/>
            <a:ext cx="2210108" cy="1467055"/>
          </a:xfrm>
          <a:prstGeom prst="rect">
            <a:avLst/>
          </a:prstGeom>
          <a:ln>
            <a:noFill/>
          </a:ln>
          <a:effectLst>
            <a:outerShdw blurRad="292100" dist="139700" dir="2700000" algn="tl" rotWithShape="0">
              <a:srgbClr val="333333">
                <a:alpha val="65000"/>
              </a:srgbClr>
            </a:outerShdw>
          </a:effectLst>
        </p:spPr>
      </p:pic>
      <p:pic>
        <p:nvPicPr>
          <p:cNvPr id="11" name="Grafik 10">
            <a:extLst>
              <a:ext uri="{FF2B5EF4-FFF2-40B4-BE49-F238E27FC236}">
                <a16:creationId xmlns:a16="http://schemas.microsoft.com/office/drawing/2014/main" id="{850E7056-84E8-EA88-DDBB-8EF1086B9706}"/>
              </a:ext>
            </a:extLst>
          </p:cNvPr>
          <p:cNvPicPr>
            <a:picLocks noChangeAspect="1"/>
          </p:cNvPicPr>
          <p:nvPr/>
        </p:nvPicPr>
        <p:blipFill>
          <a:blip r:embed="rId4"/>
          <a:stretch>
            <a:fillRect/>
          </a:stretch>
        </p:blipFill>
        <p:spPr>
          <a:xfrm>
            <a:off x="6020814" y="1569212"/>
            <a:ext cx="2210108" cy="1467055"/>
          </a:xfrm>
          <a:prstGeom prst="rect">
            <a:avLst/>
          </a:prstGeom>
          <a:ln>
            <a:noFill/>
          </a:ln>
          <a:effectLst>
            <a:outerShdw blurRad="292100" dist="139700" dir="2700000" algn="tl" rotWithShape="0">
              <a:srgbClr val="333333">
                <a:alpha val="65000"/>
              </a:srgbClr>
            </a:outerShdw>
          </a:effectLst>
        </p:spPr>
      </p:pic>
      <p:pic>
        <p:nvPicPr>
          <p:cNvPr id="12" name="Grafik 11">
            <a:extLst>
              <a:ext uri="{FF2B5EF4-FFF2-40B4-BE49-F238E27FC236}">
                <a16:creationId xmlns:a16="http://schemas.microsoft.com/office/drawing/2014/main" id="{8774322B-82AE-5817-21B8-878E1B9E0651}"/>
              </a:ext>
            </a:extLst>
          </p:cNvPr>
          <p:cNvPicPr>
            <a:picLocks noChangeAspect="1"/>
          </p:cNvPicPr>
          <p:nvPr/>
        </p:nvPicPr>
        <p:blipFill>
          <a:blip r:embed="rId5"/>
          <a:stretch>
            <a:fillRect/>
          </a:stretch>
        </p:blipFill>
        <p:spPr>
          <a:xfrm>
            <a:off x="8351581" y="1569212"/>
            <a:ext cx="2210108" cy="1467055"/>
          </a:xfrm>
          <a:prstGeom prst="rect">
            <a:avLst/>
          </a:prstGeom>
          <a:ln>
            <a:noFill/>
          </a:ln>
          <a:effectLst>
            <a:outerShdw blurRad="292100" dist="139700" dir="2700000" algn="tl" rotWithShape="0">
              <a:srgbClr val="333333">
                <a:alpha val="65000"/>
              </a:srgbClr>
            </a:outerShdw>
          </a:effectLst>
        </p:spPr>
      </p:pic>
      <p:pic>
        <p:nvPicPr>
          <p:cNvPr id="15" name="Grafik 14">
            <a:extLst>
              <a:ext uri="{FF2B5EF4-FFF2-40B4-BE49-F238E27FC236}">
                <a16:creationId xmlns:a16="http://schemas.microsoft.com/office/drawing/2014/main" id="{3CB92FE2-EC3C-1CB2-F8E7-5DE3B7840B5F}"/>
              </a:ext>
            </a:extLst>
          </p:cNvPr>
          <p:cNvPicPr>
            <a:picLocks noChangeAspect="1"/>
          </p:cNvPicPr>
          <p:nvPr/>
        </p:nvPicPr>
        <p:blipFill>
          <a:blip r:embed="rId6"/>
          <a:stretch>
            <a:fillRect/>
          </a:stretch>
        </p:blipFill>
        <p:spPr>
          <a:xfrm>
            <a:off x="1363548" y="3126003"/>
            <a:ext cx="2210108" cy="1467055"/>
          </a:xfrm>
          <a:prstGeom prst="rect">
            <a:avLst/>
          </a:prstGeom>
          <a:ln>
            <a:noFill/>
          </a:ln>
          <a:effectLst>
            <a:outerShdw blurRad="292100" dist="139700" dir="2700000" algn="tl" rotWithShape="0">
              <a:srgbClr val="333333">
                <a:alpha val="65000"/>
              </a:srgbClr>
            </a:outerShdw>
          </a:effectLst>
        </p:spPr>
      </p:pic>
      <p:pic>
        <p:nvPicPr>
          <p:cNvPr id="16" name="Grafik 15">
            <a:extLst>
              <a:ext uri="{FF2B5EF4-FFF2-40B4-BE49-F238E27FC236}">
                <a16:creationId xmlns:a16="http://schemas.microsoft.com/office/drawing/2014/main" id="{DCC73FD4-04CB-9179-14A3-5FC106D4F97E}"/>
              </a:ext>
            </a:extLst>
          </p:cNvPr>
          <p:cNvPicPr>
            <a:picLocks noChangeAspect="1"/>
          </p:cNvPicPr>
          <p:nvPr/>
        </p:nvPicPr>
        <p:blipFill>
          <a:blip r:embed="rId7"/>
          <a:stretch>
            <a:fillRect/>
          </a:stretch>
        </p:blipFill>
        <p:spPr>
          <a:xfrm>
            <a:off x="3690047" y="3126003"/>
            <a:ext cx="2210108" cy="1467055"/>
          </a:xfrm>
          <a:prstGeom prst="rect">
            <a:avLst/>
          </a:prstGeom>
          <a:ln>
            <a:noFill/>
          </a:ln>
          <a:effectLst>
            <a:outerShdw blurRad="292100" dist="139700" dir="2700000" algn="tl" rotWithShape="0">
              <a:srgbClr val="333333">
                <a:alpha val="65000"/>
              </a:srgbClr>
            </a:outerShdw>
          </a:effectLst>
        </p:spPr>
      </p:pic>
      <p:pic>
        <p:nvPicPr>
          <p:cNvPr id="19" name="Grafik 18">
            <a:extLst>
              <a:ext uri="{FF2B5EF4-FFF2-40B4-BE49-F238E27FC236}">
                <a16:creationId xmlns:a16="http://schemas.microsoft.com/office/drawing/2014/main" id="{B0B8A6CF-4C84-64C3-A25D-34171D3C58B4}"/>
              </a:ext>
            </a:extLst>
          </p:cNvPr>
          <p:cNvPicPr>
            <a:picLocks noChangeAspect="1"/>
          </p:cNvPicPr>
          <p:nvPr/>
        </p:nvPicPr>
        <p:blipFill>
          <a:blip r:embed="rId8"/>
          <a:stretch>
            <a:fillRect/>
          </a:stretch>
        </p:blipFill>
        <p:spPr>
          <a:xfrm>
            <a:off x="4925286" y="4122358"/>
            <a:ext cx="2200582" cy="1467055"/>
          </a:xfrm>
          <a:prstGeom prst="rect">
            <a:avLst/>
          </a:prstGeom>
          <a:ln>
            <a:noFill/>
          </a:ln>
          <a:effectLst>
            <a:outerShdw blurRad="292100" dist="139700" dir="2700000" algn="tl" rotWithShape="0">
              <a:srgbClr val="333333">
                <a:alpha val="65000"/>
              </a:srgbClr>
            </a:outerShdw>
          </a:effectLst>
        </p:spPr>
      </p:pic>
      <p:pic>
        <p:nvPicPr>
          <p:cNvPr id="17" name="Grafik 16">
            <a:extLst>
              <a:ext uri="{FF2B5EF4-FFF2-40B4-BE49-F238E27FC236}">
                <a16:creationId xmlns:a16="http://schemas.microsoft.com/office/drawing/2014/main" id="{27F50088-75FE-7EA6-8CB8-2D210E511F4F}"/>
              </a:ext>
            </a:extLst>
          </p:cNvPr>
          <p:cNvPicPr>
            <a:picLocks noChangeAspect="1"/>
          </p:cNvPicPr>
          <p:nvPr/>
        </p:nvPicPr>
        <p:blipFill>
          <a:blip r:embed="rId9"/>
          <a:stretch>
            <a:fillRect/>
          </a:stretch>
        </p:blipFill>
        <p:spPr>
          <a:xfrm>
            <a:off x="6047809" y="3105180"/>
            <a:ext cx="2210108" cy="1467055"/>
          </a:xfrm>
          <a:prstGeom prst="rect">
            <a:avLst/>
          </a:prstGeom>
          <a:ln>
            <a:noFill/>
          </a:ln>
          <a:effectLst>
            <a:outerShdw blurRad="292100" dist="139700" dir="2700000" algn="tl" rotWithShape="0">
              <a:srgbClr val="333333">
                <a:alpha val="65000"/>
              </a:srgbClr>
            </a:outerShdw>
          </a:effectLst>
        </p:spPr>
      </p:pic>
      <p:pic>
        <p:nvPicPr>
          <p:cNvPr id="18" name="Grafik 17">
            <a:extLst>
              <a:ext uri="{FF2B5EF4-FFF2-40B4-BE49-F238E27FC236}">
                <a16:creationId xmlns:a16="http://schemas.microsoft.com/office/drawing/2014/main" id="{EE015080-020F-FCBA-DA47-8254CB20101E}"/>
              </a:ext>
            </a:extLst>
          </p:cNvPr>
          <p:cNvPicPr>
            <a:picLocks noChangeAspect="1"/>
          </p:cNvPicPr>
          <p:nvPr/>
        </p:nvPicPr>
        <p:blipFill>
          <a:blip r:embed="rId10"/>
          <a:stretch>
            <a:fillRect/>
          </a:stretch>
        </p:blipFill>
        <p:spPr>
          <a:xfrm>
            <a:off x="8374308" y="3096956"/>
            <a:ext cx="2200582" cy="1467055"/>
          </a:xfrm>
          <a:prstGeom prst="rect">
            <a:avLst/>
          </a:prstGeom>
          <a:ln>
            <a:noFill/>
          </a:ln>
          <a:effectLst>
            <a:outerShdw blurRad="292100" dist="139700" dir="2700000" algn="tl" rotWithShape="0">
              <a:srgbClr val="333333">
                <a:alpha val="65000"/>
              </a:srgbClr>
            </a:outerShdw>
          </a:effectLst>
        </p:spPr>
      </p:pic>
      <p:sp>
        <p:nvSpPr>
          <p:cNvPr id="20" name="Textfeld 19">
            <a:extLst>
              <a:ext uri="{FF2B5EF4-FFF2-40B4-BE49-F238E27FC236}">
                <a16:creationId xmlns:a16="http://schemas.microsoft.com/office/drawing/2014/main" id="{A9E4EB37-8F68-5B6C-9A04-BCCBB3280461}"/>
              </a:ext>
            </a:extLst>
          </p:cNvPr>
          <p:cNvSpPr txBox="1"/>
          <p:nvPr/>
        </p:nvSpPr>
        <p:spPr>
          <a:xfrm>
            <a:off x="470434" y="5605286"/>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8" name="Bild 1" descr="Ein Bild, das Text, Logo, Symbol, Grafiken enthält.&#10;&#10;KI-generierte Inhalte können fehlerhaft sein.">
            <a:extLst>
              <a:ext uri="{FF2B5EF4-FFF2-40B4-BE49-F238E27FC236}">
                <a16:creationId xmlns:a16="http://schemas.microsoft.com/office/drawing/2014/main" id="{20831DCD-453A-D48F-B4A9-12EB7AB139C5}"/>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10821771" y="5848730"/>
            <a:ext cx="899795" cy="899795"/>
          </a:xfrm>
          <a:prstGeom prst="rect">
            <a:avLst/>
          </a:prstGeom>
          <a:noFill/>
          <a:ln>
            <a:noFill/>
          </a:ln>
        </p:spPr>
      </p:pic>
    </p:spTree>
    <p:extLst>
      <p:ext uri="{BB962C8B-B14F-4D97-AF65-F5344CB8AC3E}">
        <p14:creationId xmlns:p14="http://schemas.microsoft.com/office/powerpoint/2010/main" val="1222593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66</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2" y="2180744"/>
            <a:ext cx="5518720"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800000"/>
                </a:solidFill>
                <a:latin typeface="Arial" panose="020B0604020202020204" pitchFamily="34" charset="0"/>
                <a:cs typeface="Arial" panose="020B0604020202020204" pitchFamily="34" charset="0"/>
              </a:rPr>
              <a:t>Fragen / Anmerkungen</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7679662" y="2394549"/>
            <a:ext cx="3766421" cy="3765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500" b="1" dirty="0">
                <a:latin typeface="Arial" panose="020B0604020202020204" pitchFamily="34" charset="0"/>
                <a:cs typeface="Arial" panose="020B0604020202020204" pitchFamily="34" charset="0"/>
              </a:rPr>
              <a:t>?!</a:t>
            </a:r>
          </a:p>
        </p:txBody>
      </p:sp>
      <p:sp>
        <p:nvSpPr>
          <p:cNvPr id="2" name="Textfeld 1">
            <a:extLst>
              <a:ext uri="{FF2B5EF4-FFF2-40B4-BE49-F238E27FC236}">
                <a16:creationId xmlns:a16="http://schemas.microsoft.com/office/drawing/2014/main" id="{1F834878-6C50-35B9-6C2A-9E30700C3E30}"/>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E4C9E22C-35AB-5B74-15EF-123C84579228}"/>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B0F4AF71-9AB7-283C-2C4D-6EC1EF57D3D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5442" y="5776202"/>
            <a:ext cx="899795" cy="899795"/>
          </a:xfrm>
          <a:prstGeom prst="rect">
            <a:avLst/>
          </a:prstGeom>
          <a:noFill/>
          <a:ln>
            <a:noFill/>
          </a:ln>
        </p:spPr>
      </p:pic>
      <p:pic>
        <p:nvPicPr>
          <p:cNvPr id="10" name="Grafik 9">
            <a:extLst>
              <a:ext uri="{FF2B5EF4-FFF2-40B4-BE49-F238E27FC236}">
                <a16:creationId xmlns:a16="http://schemas.microsoft.com/office/drawing/2014/main" id="{BD47D963-B8AB-F127-7F4C-CF4CCD08AFAD}"/>
              </a:ext>
            </a:extLst>
          </p:cNvPr>
          <p:cNvPicPr>
            <a:picLocks/>
          </p:cNvPicPr>
          <p:nvPr/>
        </p:nvPicPr>
        <p:blipFill>
          <a:blip r:embed="rId3">
            <a:alphaModFix amt="10000"/>
          </a:blip>
          <a:stretch>
            <a:fillRect/>
          </a:stretch>
        </p:blipFill>
        <p:spPr>
          <a:xfrm>
            <a:off x="4139400" y="875445"/>
            <a:ext cx="3913200" cy="4104000"/>
          </a:xfrm>
          <a:prstGeom prst="rect">
            <a:avLst/>
          </a:prstGeom>
        </p:spPr>
      </p:pic>
    </p:spTree>
    <p:extLst>
      <p:ext uri="{BB962C8B-B14F-4D97-AF65-F5344CB8AC3E}">
        <p14:creationId xmlns:p14="http://schemas.microsoft.com/office/powerpoint/2010/main" val="2934875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67</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2" y="2180744"/>
            <a:ext cx="4253553"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solidFill>
                  <a:srgbClr val="800000"/>
                </a:solidFill>
                <a:latin typeface="Arial" panose="020B0604020202020204" pitchFamily="34" charset="0"/>
                <a:cs typeface="Arial" panose="020B0604020202020204" pitchFamily="34" charset="0"/>
              </a:rPr>
              <a:t>Pause </a:t>
            </a:r>
            <a:r>
              <a:rPr lang="de-DE" sz="3200" b="1" dirty="0">
                <a:solidFill>
                  <a:srgbClr val="800000"/>
                </a:solidFill>
                <a:latin typeface="Arial" panose="020B0604020202020204" pitchFamily="34" charset="0"/>
                <a:cs typeface="Arial" panose="020B0604020202020204" pitchFamily="34" charset="0"/>
              </a:rPr>
              <a:t>(30‘)</a:t>
            </a:r>
            <a:endParaRPr lang="de-DE" b="1" dirty="0">
              <a:solidFill>
                <a:srgbClr val="800000"/>
              </a:solidFill>
              <a:latin typeface="Arial" panose="020B0604020202020204" pitchFamily="34" charset="0"/>
              <a:cs typeface="Arial" panose="020B0604020202020204" pitchFamily="34" charset="0"/>
            </a:endParaRPr>
          </a:p>
        </p:txBody>
      </p:sp>
      <p:pic>
        <p:nvPicPr>
          <p:cNvPr id="9" name="Grafik 8" descr="Kaffee mit einfarbiger Füllung">
            <a:extLst>
              <a:ext uri="{FF2B5EF4-FFF2-40B4-BE49-F238E27FC236}">
                <a16:creationId xmlns:a16="http://schemas.microsoft.com/office/drawing/2014/main" id="{26572980-F3FE-A126-1AB4-B09084C1ECE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71400" y="3263523"/>
            <a:ext cx="674262" cy="674262"/>
          </a:xfrm>
          <a:prstGeom prst="rect">
            <a:avLst/>
          </a:prstGeom>
        </p:spPr>
      </p:pic>
      <p:pic>
        <p:nvPicPr>
          <p:cNvPr id="13" name="Grafik 12" descr="Rauchen mit einfarbiger Füllung">
            <a:extLst>
              <a:ext uri="{FF2B5EF4-FFF2-40B4-BE49-F238E27FC236}">
                <a16:creationId xmlns:a16="http://schemas.microsoft.com/office/drawing/2014/main" id="{43DCD3CD-4959-F94B-E47D-DAF1D42CB86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0361" y="3263523"/>
            <a:ext cx="674262" cy="674262"/>
          </a:xfrm>
          <a:prstGeom prst="rect">
            <a:avLst/>
          </a:prstGeom>
        </p:spPr>
      </p:pic>
      <p:pic>
        <p:nvPicPr>
          <p:cNvPr id="10" name="Grafik 9" descr="Messer und Gabel mit einfarbiger Füllung">
            <a:extLst>
              <a:ext uri="{FF2B5EF4-FFF2-40B4-BE49-F238E27FC236}">
                <a16:creationId xmlns:a16="http://schemas.microsoft.com/office/drawing/2014/main" id="{DFA5AC52-1930-851C-47E7-F49C55557D5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9322" y="3226818"/>
            <a:ext cx="674262" cy="674262"/>
          </a:xfrm>
          <a:prstGeom prst="rect">
            <a:avLst/>
          </a:prstGeom>
        </p:spPr>
      </p:pic>
      <p:sp>
        <p:nvSpPr>
          <p:cNvPr id="34" name="Flussdiagramm: Verbinder 33">
            <a:extLst>
              <a:ext uri="{FF2B5EF4-FFF2-40B4-BE49-F238E27FC236}">
                <a16:creationId xmlns:a16="http://schemas.microsoft.com/office/drawing/2014/main" id="{FD3F7D4F-6510-5CB0-DD8F-36D06DEE8E14}"/>
              </a:ext>
            </a:extLst>
          </p:cNvPr>
          <p:cNvSpPr/>
          <p:nvPr/>
        </p:nvSpPr>
        <p:spPr>
          <a:xfrm>
            <a:off x="7679662" y="2394549"/>
            <a:ext cx="3766421" cy="3765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500" b="1" dirty="0">
                <a:latin typeface="Arial" panose="020B0604020202020204" pitchFamily="34" charset="0"/>
                <a:cs typeface="Arial" panose="020B0604020202020204" pitchFamily="34" charset="0"/>
              </a:rPr>
              <a:t>05</a:t>
            </a:r>
          </a:p>
        </p:txBody>
      </p:sp>
      <p:sp>
        <p:nvSpPr>
          <p:cNvPr id="2" name="Textfeld 1">
            <a:extLst>
              <a:ext uri="{FF2B5EF4-FFF2-40B4-BE49-F238E27FC236}">
                <a16:creationId xmlns:a16="http://schemas.microsoft.com/office/drawing/2014/main" id="{EB4FCC86-AB32-78AE-E844-A66EFA74581A}"/>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DD300721-22A1-2CC5-1EC4-15357FA3EC7D}"/>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405E0354-8A2D-4ED5-4E03-20856B880DA4}"/>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803007" y="5776202"/>
            <a:ext cx="899795" cy="899795"/>
          </a:xfrm>
          <a:prstGeom prst="rect">
            <a:avLst/>
          </a:prstGeom>
          <a:noFill/>
          <a:ln>
            <a:noFill/>
          </a:ln>
        </p:spPr>
      </p:pic>
      <p:pic>
        <p:nvPicPr>
          <p:cNvPr id="8" name="Grafik 7">
            <a:extLst>
              <a:ext uri="{FF2B5EF4-FFF2-40B4-BE49-F238E27FC236}">
                <a16:creationId xmlns:a16="http://schemas.microsoft.com/office/drawing/2014/main" id="{31F5BFDD-280D-8953-6378-7F7AE2E345CE}"/>
              </a:ext>
            </a:extLst>
          </p:cNvPr>
          <p:cNvPicPr>
            <a:picLocks/>
          </p:cNvPicPr>
          <p:nvPr/>
        </p:nvPicPr>
        <p:blipFill>
          <a:blip r:embed="rId6">
            <a:alphaModFix amt="10000"/>
          </a:blip>
          <a:stretch>
            <a:fillRect/>
          </a:stretch>
        </p:blipFill>
        <p:spPr>
          <a:xfrm>
            <a:off x="4139400" y="875445"/>
            <a:ext cx="3913200" cy="4104000"/>
          </a:xfrm>
          <a:prstGeom prst="rect">
            <a:avLst/>
          </a:prstGeom>
        </p:spPr>
      </p:pic>
    </p:spTree>
    <p:extLst>
      <p:ext uri="{BB962C8B-B14F-4D97-AF65-F5344CB8AC3E}">
        <p14:creationId xmlns:p14="http://schemas.microsoft.com/office/powerpoint/2010/main" val="1520857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68</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1" y="2180744"/>
            <a:ext cx="603841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solidFill>
                  <a:srgbClr val="800000"/>
                </a:solidFill>
                <a:latin typeface="Arial" panose="020B0604020202020204" pitchFamily="34" charset="0"/>
                <a:cs typeface="Arial" panose="020B0604020202020204" pitchFamily="34" charset="0"/>
              </a:rPr>
              <a:t>Praktisches Schießen</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7679662" y="2394549"/>
            <a:ext cx="3766421" cy="3765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500" b="1" dirty="0">
                <a:latin typeface="Arial" panose="020B0604020202020204" pitchFamily="34" charset="0"/>
                <a:cs typeface="Arial" panose="020B0604020202020204" pitchFamily="34" charset="0"/>
              </a:rPr>
              <a:t>06</a:t>
            </a:r>
          </a:p>
        </p:txBody>
      </p:sp>
      <p:sp>
        <p:nvSpPr>
          <p:cNvPr id="2" name="Textfeld 1">
            <a:extLst>
              <a:ext uri="{FF2B5EF4-FFF2-40B4-BE49-F238E27FC236}">
                <a16:creationId xmlns:a16="http://schemas.microsoft.com/office/drawing/2014/main" id="{7E91E184-5500-55B4-FE57-8CF0BFA4F710}"/>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AF034B0C-DDA7-D170-783D-D2601FF38E99}"/>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35ECA779-A4EB-D455-76F2-BB04A9A7CFE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76202"/>
            <a:ext cx="899795" cy="899795"/>
          </a:xfrm>
          <a:prstGeom prst="rect">
            <a:avLst/>
          </a:prstGeom>
          <a:noFill/>
          <a:ln>
            <a:noFill/>
          </a:ln>
        </p:spPr>
      </p:pic>
      <p:pic>
        <p:nvPicPr>
          <p:cNvPr id="9" name="Grafik 8">
            <a:extLst>
              <a:ext uri="{FF2B5EF4-FFF2-40B4-BE49-F238E27FC236}">
                <a16:creationId xmlns:a16="http://schemas.microsoft.com/office/drawing/2014/main" id="{C6DCCD5F-4D2B-5010-5957-5B1B06A6AB3F}"/>
              </a:ext>
            </a:extLst>
          </p:cNvPr>
          <p:cNvPicPr>
            <a:picLocks/>
          </p:cNvPicPr>
          <p:nvPr/>
        </p:nvPicPr>
        <p:blipFill>
          <a:blip r:embed="rId3">
            <a:alphaModFix amt="10000"/>
          </a:blip>
          <a:stretch>
            <a:fillRect/>
          </a:stretch>
        </p:blipFill>
        <p:spPr>
          <a:xfrm>
            <a:off x="4139400" y="875445"/>
            <a:ext cx="3913200" cy="4104000"/>
          </a:xfrm>
          <a:prstGeom prst="rect">
            <a:avLst/>
          </a:prstGeom>
        </p:spPr>
      </p:pic>
    </p:spTree>
    <p:extLst>
      <p:ext uri="{BB962C8B-B14F-4D97-AF65-F5344CB8AC3E}">
        <p14:creationId xmlns:p14="http://schemas.microsoft.com/office/powerpoint/2010/main" val="27564302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69</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1" y="2180744"/>
            <a:ext cx="603841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solidFill>
                  <a:srgbClr val="800000"/>
                </a:solidFill>
                <a:latin typeface="Arial" panose="020B0604020202020204" pitchFamily="34" charset="0"/>
                <a:cs typeface="Arial" panose="020B0604020202020204" pitchFamily="34" charset="0"/>
              </a:rPr>
              <a:t>Abschlussrunde</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7679662" y="2394549"/>
            <a:ext cx="3766421" cy="3765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500" b="1" dirty="0">
                <a:latin typeface="Arial" panose="020B0604020202020204" pitchFamily="34" charset="0"/>
                <a:cs typeface="Arial" panose="020B0604020202020204" pitchFamily="34" charset="0"/>
              </a:rPr>
              <a:t>07</a:t>
            </a:r>
          </a:p>
        </p:txBody>
      </p:sp>
      <p:sp>
        <p:nvSpPr>
          <p:cNvPr id="2" name="Textfeld 1">
            <a:extLst>
              <a:ext uri="{FF2B5EF4-FFF2-40B4-BE49-F238E27FC236}">
                <a16:creationId xmlns:a16="http://schemas.microsoft.com/office/drawing/2014/main" id="{F144D71B-7DE5-67E3-AB66-6F0741428C51}"/>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7B0F4C8C-8D21-F570-E827-082B48A8ECA9}"/>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8C50DE12-FBDB-8CE7-0E46-9A6B0CE90BD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76202"/>
            <a:ext cx="899795" cy="899795"/>
          </a:xfrm>
          <a:prstGeom prst="rect">
            <a:avLst/>
          </a:prstGeom>
          <a:noFill/>
          <a:ln>
            <a:noFill/>
          </a:ln>
        </p:spPr>
      </p:pic>
      <p:pic>
        <p:nvPicPr>
          <p:cNvPr id="9" name="Grafik 8">
            <a:extLst>
              <a:ext uri="{FF2B5EF4-FFF2-40B4-BE49-F238E27FC236}">
                <a16:creationId xmlns:a16="http://schemas.microsoft.com/office/drawing/2014/main" id="{3445B04E-5836-2F42-2DF1-D93FEAE27D6A}"/>
              </a:ext>
            </a:extLst>
          </p:cNvPr>
          <p:cNvPicPr>
            <a:picLocks/>
          </p:cNvPicPr>
          <p:nvPr/>
        </p:nvPicPr>
        <p:blipFill>
          <a:blip r:embed="rId3">
            <a:alphaModFix amt="10000"/>
          </a:blip>
          <a:stretch>
            <a:fillRect/>
          </a:stretch>
        </p:blipFill>
        <p:spPr>
          <a:xfrm>
            <a:off x="4139400" y="875445"/>
            <a:ext cx="3913200" cy="4104000"/>
          </a:xfrm>
          <a:prstGeom prst="rect">
            <a:avLst/>
          </a:prstGeom>
        </p:spPr>
      </p:pic>
    </p:spTree>
    <p:extLst>
      <p:ext uri="{BB962C8B-B14F-4D97-AF65-F5344CB8AC3E}">
        <p14:creationId xmlns:p14="http://schemas.microsoft.com/office/powerpoint/2010/main" val="26899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79844" y="6362334"/>
            <a:ext cx="2743200" cy="365125"/>
          </a:xfrm>
        </p:spPr>
        <p:txBody>
          <a:bodyPr/>
          <a:lstStyle/>
          <a:p>
            <a:fld id="{68DCA2A9-AE72-4666-B0AC-B8F34655BE37}" type="slidenum">
              <a:rPr lang="de-DE" smtClean="0"/>
              <a:t>7</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458551" y="295727"/>
            <a:ext cx="8497887" cy="430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rgbClr val="800000"/>
                </a:solidFill>
                <a:latin typeface="Arial" panose="020B0604020202020204" pitchFamily="34" charset="0"/>
                <a:cs typeface="Arial" panose="020B0604020202020204" pitchFamily="34" charset="0"/>
              </a:rPr>
              <a:t>Agenda Theorieteil</a:t>
            </a:r>
          </a:p>
        </p:txBody>
      </p:sp>
      <p:sp>
        <p:nvSpPr>
          <p:cNvPr id="14" name="Textplatzhalter 6">
            <a:extLst>
              <a:ext uri="{FF2B5EF4-FFF2-40B4-BE49-F238E27FC236}">
                <a16:creationId xmlns:a16="http://schemas.microsoft.com/office/drawing/2014/main" id="{468FDBE7-6B18-55FC-33E4-13EE3C12B173}"/>
              </a:ext>
            </a:extLst>
          </p:cNvPr>
          <p:cNvSpPr txBox="1">
            <a:spLocks/>
          </p:cNvSpPr>
          <p:nvPr/>
        </p:nvSpPr>
        <p:spPr bwMode="gray">
          <a:xfrm>
            <a:off x="1341165" y="1337685"/>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Sicherheitsbestimmungen</a:t>
            </a:r>
          </a:p>
        </p:txBody>
      </p:sp>
      <p:sp>
        <p:nvSpPr>
          <p:cNvPr id="15" name="Textplatzhalter 7">
            <a:extLst>
              <a:ext uri="{FF2B5EF4-FFF2-40B4-BE49-F238E27FC236}">
                <a16:creationId xmlns:a16="http://schemas.microsoft.com/office/drawing/2014/main" id="{84C10F11-FE51-B738-A56A-6073F24B4DF3}"/>
              </a:ext>
            </a:extLst>
          </p:cNvPr>
          <p:cNvSpPr txBox="1">
            <a:spLocks/>
          </p:cNvSpPr>
          <p:nvPr/>
        </p:nvSpPr>
        <p:spPr bwMode="gray">
          <a:xfrm>
            <a:off x="1346381" y="2585821"/>
            <a:ext cx="3636342"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Waffenrechtliche Begriffe</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6" name="Textplatzhalter 18">
            <a:extLst>
              <a:ext uri="{FF2B5EF4-FFF2-40B4-BE49-F238E27FC236}">
                <a16:creationId xmlns:a16="http://schemas.microsoft.com/office/drawing/2014/main" id="{318C74B5-40E9-D3A2-E47D-72F99961B402}"/>
              </a:ext>
            </a:extLst>
          </p:cNvPr>
          <p:cNvSpPr txBox="1">
            <a:spLocks/>
          </p:cNvSpPr>
          <p:nvPr/>
        </p:nvSpPr>
        <p:spPr bwMode="gray">
          <a:xfrm>
            <a:off x="1323108" y="3213749"/>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Anwendungsbereiche Kurzwaffe</a:t>
            </a:r>
          </a:p>
        </p:txBody>
      </p:sp>
      <p:sp>
        <p:nvSpPr>
          <p:cNvPr id="17" name="Textplatzhalter 20">
            <a:extLst>
              <a:ext uri="{FF2B5EF4-FFF2-40B4-BE49-F238E27FC236}">
                <a16:creationId xmlns:a16="http://schemas.microsoft.com/office/drawing/2014/main" id="{41C390B7-6E63-C058-FD7D-9E7BC9927E07}"/>
              </a:ext>
            </a:extLst>
          </p:cNvPr>
          <p:cNvSpPr txBox="1">
            <a:spLocks/>
          </p:cNvSpPr>
          <p:nvPr/>
        </p:nvSpPr>
        <p:spPr bwMode="gray">
          <a:xfrm>
            <a:off x="1332184" y="3834902"/>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Kurzwaffentypen</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474056" y="1239279"/>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35" name="Flussdiagramm: Verbinder 34">
            <a:extLst>
              <a:ext uri="{FF2B5EF4-FFF2-40B4-BE49-F238E27FC236}">
                <a16:creationId xmlns:a16="http://schemas.microsoft.com/office/drawing/2014/main" id="{5C54CFBD-43E6-CC99-2F7D-10BFAE9E87F2}"/>
              </a:ext>
            </a:extLst>
          </p:cNvPr>
          <p:cNvSpPr/>
          <p:nvPr/>
        </p:nvSpPr>
        <p:spPr>
          <a:xfrm>
            <a:off x="467531" y="1856022"/>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36" name="Flussdiagramm: Verbinder 35">
            <a:extLst>
              <a:ext uri="{FF2B5EF4-FFF2-40B4-BE49-F238E27FC236}">
                <a16:creationId xmlns:a16="http://schemas.microsoft.com/office/drawing/2014/main" id="{EFC5F283-CB57-9C9C-AD20-AA5D1BB93205}"/>
              </a:ext>
            </a:extLst>
          </p:cNvPr>
          <p:cNvSpPr/>
          <p:nvPr/>
        </p:nvSpPr>
        <p:spPr>
          <a:xfrm>
            <a:off x="462944" y="3100682"/>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37" name="Flussdiagramm: Verbinder 36">
            <a:extLst>
              <a:ext uri="{FF2B5EF4-FFF2-40B4-BE49-F238E27FC236}">
                <a16:creationId xmlns:a16="http://schemas.microsoft.com/office/drawing/2014/main" id="{274F47CD-08D5-777C-3219-AE609D994C12}"/>
              </a:ext>
            </a:extLst>
          </p:cNvPr>
          <p:cNvSpPr/>
          <p:nvPr/>
        </p:nvSpPr>
        <p:spPr>
          <a:xfrm>
            <a:off x="458551" y="3723184"/>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05</a:t>
            </a:r>
          </a:p>
        </p:txBody>
      </p:sp>
      <p:sp>
        <p:nvSpPr>
          <p:cNvPr id="38" name="Flussdiagramm: Verbinder 37">
            <a:extLst>
              <a:ext uri="{FF2B5EF4-FFF2-40B4-BE49-F238E27FC236}">
                <a16:creationId xmlns:a16="http://schemas.microsoft.com/office/drawing/2014/main" id="{1870A3C3-C239-7DBF-C8D3-34194F63E8C8}"/>
              </a:ext>
            </a:extLst>
          </p:cNvPr>
          <p:cNvSpPr/>
          <p:nvPr/>
        </p:nvSpPr>
        <p:spPr>
          <a:xfrm>
            <a:off x="467530" y="2473393"/>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39" name="Textplatzhalter 18">
            <a:extLst>
              <a:ext uri="{FF2B5EF4-FFF2-40B4-BE49-F238E27FC236}">
                <a16:creationId xmlns:a16="http://schemas.microsoft.com/office/drawing/2014/main" id="{158E768C-8CF2-FFE1-1EF0-0F972B664459}"/>
              </a:ext>
            </a:extLst>
          </p:cNvPr>
          <p:cNvSpPr txBox="1">
            <a:spLocks/>
          </p:cNvSpPr>
          <p:nvPr/>
        </p:nvSpPr>
        <p:spPr bwMode="gray">
          <a:xfrm>
            <a:off x="1341165" y="1958838"/>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Rechtliche Regelungen</a:t>
            </a:r>
          </a:p>
        </p:txBody>
      </p:sp>
      <p:sp>
        <p:nvSpPr>
          <p:cNvPr id="40" name="Flussdiagramm: Verbinder 39">
            <a:extLst>
              <a:ext uri="{FF2B5EF4-FFF2-40B4-BE49-F238E27FC236}">
                <a16:creationId xmlns:a16="http://schemas.microsoft.com/office/drawing/2014/main" id="{5BB6C11B-9ADC-6E56-C836-2B9FE5589DB8}"/>
              </a:ext>
            </a:extLst>
          </p:cNvPr>
          <p:cNvSpPr/>
          <p:nvPr/>
        </p:nvSpPr>
        <p:spPr>
          <a:xfrm>
            <a:off x="467531" y="4348967"/>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06</a:t>
            </a:r>
          </a:p>
        </p:txBody>
      </p:sp>
      <p:sp>
        <p:nvSpPr>
          <p:cNvPr id="41" name="Textplatzhalter 20">
            <a:extLst>
              <a:ext uri="{FF2B5EF4-FFF2-40B4-BE49-F238E27FC236}">
                <a16:creationId xmlns:a16="http://schemas.microsoft.com/office/drawing/2014/main" id="{0D8766C6-3B2B-65BC-F3B7-244F7218F337}"/>
              </a:ext>
            </a:extLst>
          </p:cNvPr>
          <p:cNvSpPr txBox="1">
            <a:spLocks/>
          </p:cNvSpPr>
          <p:nvPr/>
        </p:nvSpPr>
        <p:spPr bwMode="gray">
          <a:xfrm>
            <a:off x="1332088" y="4466158"/>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Arten von Waffenholstern</a:t>
            </a:r>
          </a:p>
        </p:txBody>
      </p:sp>
      <p:sp>
        <p:nvSpPr>
          <p:cNvPr id="2" name="Textfeld 1">
            <a:extLst>
              <a:ext uri="{FF2B5EF4-FFF2-40B4-BE49-F238E27FC236}">
                <a16:creationId xmlns:a16="http://schemas.microsoft.com/office/drawing/2014/main" id="{1DE1E465-0170-3ACF-A2DE-DE0A6784C271}"/>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39CD3581-5743-669A-B227-4CFA3A1DEF97}"/>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8" name="Bild 1" descr="Ein Bild, das Text, Logo, Symbol, Grafiken enthält.&#10;&#10;KI-generierte Inhalte können fehlerhaft sein.">
            <a:extLst>
              <a:ext uri="{FF2B5EF4-FFF2-40B4-BE49-F238E27FC236}">
                <a16:creationId xmlns:a16="http://schemas.microsoft.com/office/drawing/2014/main" id="{3554A8BB-C667-B7B3-8887-44DE2424702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680441"/>
            <a:ext cx="899795" cy="899795"/>
          </a:xfrm>
          <a:prstGeom prst="rect">
            <a:avLst/>
          </a:prstGeom>
          <a:noFill/>
          <a:ln>
            <a:noFill/>
          </a:ln>
        </p:spPr>
      </p:pic>
    </p:spTree>
    <p:extLst>
      <p:ext uri="{BB962C8B-B14F-4D97-AF65-F5344CB8AC3E}">
        <p14:creationId xmlns:p14="http://schemas.microsoft.com/office/powerpoint/2010/main" val="11339946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79844" y="6362334"/>
            <a:ext cx="2743200" cy="365125"/>
          </a:xfrm>
        </p:spPr>
        <p:txBody>
          <a:bodyPr/>
          <a:lstStyle/>
          <a:p>
            <a:fld id="{68DCA2A9-AE72-4666-B0AC-B8F34655BE37}" type="slidenum">
              <a:rPr lang="de-DE" smtClean="0"/>
              <a:t>70</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458551" y="295727"/>
            <a:ext cx="8497887" cy="430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rgbClr val="800000"/>
                </a:solidFill>
                <a:latin typeface="Arial" panose="020B0604020202020204" pitchFamily="34" charset="0"/>
                <a:cs typeface="Arial" panose="020B0604020202020204" pitchFamily="34" charset="0"/>
              </a:rPr>
              <a:t>Agenda Abschlussrunde</a:t>
            </a:r>
          </a:p>
        </p:txBody>
      </p:sp>
      <p:sp>
        <p:nvSpPr>
          <p:cNvPr id="14" name="Textplatzhalter 6">
            <a:extLst>
              <a:ext uri="{FF2B5EF4-FFF2-40B4-BE49-F238E27FC236}">
                <a16:creationId xmlns:a16="http://schemas.microsoft.com/office/drawing/2014/main" id="{468FDBE7-6B18-55FC-33E4-13EE3C12B173}"/>
              </a:ext>
            </a:extLst>
          </p:cNvPr>
          <p:cNvSpPr txBox="1">
            <a:spLocks/>
          </p:cNvSpPr>
          <p:nvPr/>
        </p:nvSpPr>
        <p:spPr bwMode="gray">
          <a:xfrm>
            <a:off x="1343526" y="1607400"/>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Feedback der Teilnehmenden</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5" name="Textplatzhalter 7">
            <a:extLst>
              <a:ext uri="{FF2B5EF4-FFF2-40B4-BE49-F238E27FC236}">
                <a16:creationId xmlns:a16="http://schemas.microsoft.com/office/drawing/2014/main" id="{84C10F11-FE51-B738-A56A-6073F24B4DF3}"/>
              </a:ext>
            </a:extLst>
          </p:cNvPr>
          <p:cNvSpPr txBox="1">
            <a:spLocks/>
          </p:cNvSpPr>
          <p:nvPr/>
        </p:nvSpPr>
        <p:spPr bwMode="gray">
          <a:xfrm>
            <a:off x="1327926" y="2353802"/>
            <a:ext cx="5463362"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Verbesserungsvorschläge, Anregungen, Wünsche …</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476417" y="1508994"/>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35" name="Flussdiagramm: Verbinder 34">
            <a:extLst>
              <a:ext uri="{FF2B5EF4-FFF2-40B4-BE49-F238E27FC236}">
                <a16:creationId xmlns:a16="http://schemas.microsoft.com/office/drawing/2014/main" id="{5C54CFBD-43E6-CC99-2F7D-10BFAE9E87F2}"/>
              </a:ext>
            </a:extLst>
          </p:cNvPr>
          <p:cNvSpPr/>
          <p:nvPr/>
        </p:nvSpPr>
        <p:spPr>
          <a:xfrm>
            <a:off x="469892" y="2229351"/>
            <a:ext cx="580016"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38" name="Flussdiagramm: Verbinder 37">
            <a:extLst>
              <a:ext uri="{FF2B5EF4-FFF2-40B4-BE49-F238E27FC236}">
                <a16:creationId xmlns:a16="http://schemas.microsoft.com/office/drawing/2014/main" id="{1870A3C3-C239-7DBF-C8D3-34194F63E8C8}"/>
              </a:ext>
            </a:extLst>
          </p:cNvPr>
          <p:cNvSpPr/>
          <p:nvPr/>
        </p:nvSpPr>
        <p:spPr>
          <a:xfrm>
            <a:off x="460911" y="2949938"/>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39" name="Textplatzhalter 18">
            <a:extLst>
              <a:ext uri="{FF2B5EF4-FFF2-40B4-BE49-F238E27FC236}">
                <a16:creationId xmlns:a16="http://schemas.microsoft.com/office/drawing/2014/main" id="{158E768C-8CF2-FFE1-1EF0-0F972B664459}"/>
              </a:ext>
            </a:extLst>
          </p:cNvPr>
          <p:cNvSpPr txBox="1">
            <a:spLocks/>
          </p:cNvSpPr>
          <p:nvPr/>
        </p:nvSpPr>
        <p:spPr bwMode="gray">
          <a:xfrm>
            <a:off x="1343526" y="3060895"/>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Feedback der </a:t>
            </a:r>
            <a:r>
              <a:rPr lang="de-DE" dirty="0">
                <a:solidFill>
                  <a:sysClr val="windowText" lastClr="000000"/>
                </a:solidFill>
                <a:latin typeface="Arial"/>
              </a:rPr>
              <a:t>Trainer</a:t>
            </a:r>
            <a:r>
              <a:rPr kumimoji="0" lang="de-DE" sz="1800" b="0" i="0" u="none" strike="noStrike" kern="1200" cap="none" spc="0" normalizeH="0" baseline="0" noProof="0" dirty="0">
                <a:ln>
                  <a:noFill/>
                </a:ln>
                <a:solidFill>
                  <a:sysClr val="windowText" lastClr="000000"/>
                </a:solidFill>
                <a:effectLst/>
                <a:uLnTx/>
                <a:uFillTx/>
                <a:latin typeface="Arial"/>
                <a:ea typeface="+mn-ea"/>
                <a:cs typeface="+mn-cs"/>
              </a:rPr>
              <a:t>:innen</a:t>
            </a:r>
          </a:p>
        </p:txBody>
      </p:sp>
      <p:sp>
        <p:nvSpPr>
          <p:cNvPr id="8" name="Flussdiagramm: Verbinder 7">
            <a:extLst>
              <a:ext uri="{FF2B5EF4-FFF2-40B4-BE49-F238E27FC236}">
                <a16:creationId xmlns:a16="http://schemas.microsoft.com/office/drawing/2014/main" id="{DB32CC6A-D223-E636-5A63-12FAB901CA75}"/>
              </a:ext>
            </a:extLst>
          </p:cNvPr>
          <p:cNvSpPr/>
          <p:nvPr/>
        </p:nvSpPr>
        <p:spPr>
          <a:xfrm>
            <a:off x="458550" y="3679914"/>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9" name="Textplatzhalter 18">
            <a:extLst>
              <a:ext uri="{FF2B5EF4-FFF2-40B4-BE49-F238E27FC236}">
                <a16:creationId xmlns:a16="http://schemas.microsoft.com/office/drawing/2014/main" id="{075A0685-15B5-D102-D929-DF0BC960385A}"/>
              </a:ext>
            </a:extLst>
          </p:cNvPr>
          <p:cNvSpPr txBox="1">
            <a:spLocks/>
          </p:cNvSpPr>
          <p:nvPr/>
        </p:nvSpPr>
        <p:spPr bwMode="gray">
          <a:xfrm>
            <a:off x="1325564" y="3797105"/>
            <a:ext cx="363634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Ausblick</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0" name="Flussdiagramm: Verbinder 9">
            <a:extLst>
              <a:ext uri="{FF2B5EF4-FFF2-40B4-BE49-F238E27FC236}">
                <a16:creationId xmlns:a16="http://schemas.microsoft.com/office/drawing/2014/main" id="{21046BCD-0CFD-FA7A-D8F6-FC7120A2A3B1}"/>
              </a:ext>
            </a:extLst>
          </p:cNvPr>
          <p:cNvSpPr/>
          <p:nvPr/>
        </p:nvSpPr>
        <p:spPr>
          <a:xfrm>
            <a:off x="478612" y="4402655"/>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05</a:t>
            </a:r>
          </a:p>
        </p:txBody>
      </p:sp>
      <p:sp>
        <p:nvSpPr>
          <p:cNvPr id="16" name="Textplatzhalter 18">
            <a:extLst>
              <a:ext uri="{FF2B5EF4-FFF2-40B4-BE49-F238E27FC236}">
                <a16:creationId xmlns:a16="http://schemas.microsoft.com/office/drawing/2014/main" id="{D5EAB1CC-9A51-775B-9B31-166BF887AB49}"/>
              </a:ext>
            </a:extLst>
          </p:cNvPr>
          <p:cNvSpPr txBox="1">
            <a:spLocks/>
          </p:cNvSpPr>
          <p:nvPr/>
        </p:nvSpPr>
        <p:spPr bwMode="gray">
          <a:xfrm>
            <a:off x="1343526" y="4522428"/>
            <a:ext cx="7715633"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solidFill>
                  <a:sysClr val="windowText" lastClr="000000"/>
                </a:solidFill>
                <a:latin typeface="Arial"/>
              </a:rPr>
              <a:t>Aushändigung Teilnahmebescheinigung und Bestätigung Schießnachweis</a:t>
            </a:r>
            <a:endParaRPr kumimoji="0" lang="de-D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0C1A2E3-A7FF-814E-A8C9-75DE95697AA8}"/>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28F064EF-D34E-5DE3-4321-63B494C843D3}"/>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7BC9583B-3DFC-1863-B0E3-D9E15384BA8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53011"/>
            <a:ext cx="899795" cy="899795"/>
          </a:xfrm>
          <a:prstGeom prst="rect">
            <a:avLst/>
          </a:prstGeom>
          <a:noFill/>
          <a:ln>
            <a:noFill/>
          </a:ln>
        </p:spPr>
      </p:pic>
    </p:spTree>
    <p:extLst>
      <p:ext uri="{BB962C8B-B14F-4D97-AF65-F5344CB8AC3E}">
        <p14:creationId xmlns:p14="http://schemas.microsoft.com/office/powerpoint/2010/main" val="20868891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2EA7F-84E7-2C9A-0EAD-E908B214CE2A}"/>
            </a:ext>
          </a:extLst>
        </p:cNvPr>
        <p:cNvGrpSpPr/>
        <p:nvPr/>
      </p:nvGrpSpPr>
      <p:grpSpPr>
        <a:xfrm>
          <a:off x="0" y="0"/>
          <a:ext cx="0" cy="0"/>
          <a:chOff x="0" y="0"/>
          <a:chExt cx="0" cy="0"/>
        </a:xfrm>
      </p:grpSpPr>
      <p:pic>
        <p:nvPicPr>
          <p:cNvPr id="9" name="Grafik 8">
            <a:extLst>
              <a:ext uri="{FF2B5EF4-FFF2-40B4-BE49-F238E27FC236}">
                <a16:creationId xmlns:a16="http://schemas.microsoft.com/office/drawing/2014/main" id="{BC75965E-76AE-C3DB-7B93-54CFF7F47048}"/>
              </a:ext>
            </a:extLst>
          </p:cNvPr>
          <p:cNvPicPr>
            <a:picLocks noChangeAspect="1"/>
          </p:cNvPicPr>
          <p:nvPr/>
        </p:nvPicPr>
        <p:blipFill>
          <a:blip r:embed="rId2"/>
          <a:stretch>
            <a:fillRect/>
          </a:stretch>
        </p:blipFill>
        <p:spPr>
          <a:xfrm>
            <a:off x="1422608" y="893695"/>
            <a:ext cx="8856000" cy="4376355"/>
          </a:xfrm>
          <a:prstGeom prst="rect">
            <a:avLst/>
          </a:prstGeom>
          <a:ln>
            <a:noFill/>
          </a:ln>
          <a:effectLst>
            <a:outerShdw blurRad="292100" dist="139700" dir="2700000" algn="tl" rotWithShape="0">
              <a:srgbClr val="333333">
                <a:alpha val="65000"/>
              </a:srgbClr>
            </a:outerShdw>
          </a:effectLst>
        </p:spPr>
      </p:pic>
      <p:sp>
        <p:nvSpPr>
          <p:cNvPr id="4" name="Rechteck 3">
            <a:extLst>
              <a:ext uri="{FF2B5EF4-FFF2-40B4-BE49-F238E27FC236}">
                <a16:creationId xmlns:a16="http://schemas.microsoft.com/office/drawing/2014/main" id="{20E5C1B6-0A22-E6FC-0C9D-7B9F06CC233C}"/>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7DD514CA-7952-8731-4AEF-57537E805AF0}"/>
              </a:ext>
            </a:extLst>
          </p:cNvPr>
          <p:cNvSpPr>
            <a:spLocks noGrp="1"/>
          </p:cNvSpPr>
          <p:nvPr>
            <p:ph type="sldNum" sz="quarter" idx="12"/>
          </p:nvPr>
        </p:nvSpPr>
        <p:spPr>
          <a:xfrm>
            <a:off x="9279844" y="6362334"/>
            <a:ext cx="2743200" cy="365125"/>
          </a:xfrm>
        </p:spPr>
        <p:txBody>
          <a:bodyPr/>
          <a:lstStyle/>
          <a:p>
            <a:fld id="{68DCA2A9-AE72-4666-B0AC-B8F34655BE37}" type="slidenum">
              <a:rPr lang="de-DE" smtClean="0"/>
              <a:t>71</a:t>
            </a:fld>
            <a:endParaRPr lang="de-DE" dirty="0"/>
          </a:p>
        </p:txBody>
      </p:sp>
      <p:sp>
        <p:nvSpPr>
          <p:cNvPr id="7" name="Titel 1">
            <a:extLst>
              <a:ext uri="{FF2B5EF4-FFF2-40B4-BE49-F238E27FC236}">
                <a16:creationId xmlns:a16="http://schemas.microsoft.com/office/drawing/2014/main" id="{C8618AC1-7333-F3B4-9859-0E458DDB64C0}"/>
              </a:ext>
            </a:extLst>
          </p:cNvPr>
          <p:cNvSpPr txBox="1">
            <a:spLocks/>
          </p:cNvSpPr>
          <p:nvPr/>
        </p:nvSpPr>
        <p:spPr>
          <a:xfrm>
            <a:off x="458551" y="295727"/>
            <a:ext cx="8497887" cy="430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rgbClr val="800000"/>
                </a:solidFill>
                <a:latin typeface="Arial" panose="020B0604020202020204" pitchFamily="34" charset="0"/>
                <a:cs typeface="Arial" panose="020B0604020202020204" pitchFamily="34" charset="0"/>
              </a:rPr>
              <a:t>Ausblick</a:t>
            </a:r>
          </a:p>
        </p:txBody>
      </p:sp>
      <p:sp>
        <p:nvSpPr>
          <p:cNvPr id="2" name="Textfeld 1">
            <a:extLst>
              <a:ext uri="{FF2B5EF4-FFF2-40B4-BE49-F238E27FC236}">
                <a16:creationId xmlns:a16="http://schemas.microsoft.com/office/drawing/2014/main" id="{A4DF0019-7F2D-91E2-3646-158DFB66ED65}"/>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E61E81AC-F734-9E3C-8842-8D83C86E93A6}"/>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sp>
        <p:nvSpPr>
          <p:cNvPr id="14" name="Halber Rahmen 13">
            <a:extLst>
              <a:ext uri="{FF2B5EF4-FFF2-40B4-BE49-F238E27FC236}">
                <a16:creationId xmlns:a16="http://schemas.microsoft.com/office/drawing/2014/main" id="{F0A2272E-AACC-43A8-05E4-2B4B54A970E8}"/>
              </a:ext>
            </a:extLst>
          </p:cNvPr>
          <p:cNvSpPr>
            <a:spLocks noChangeAspect="1"/>
          </p:cNvSpPr>
          <p:nvPr/>
        </p:nvSpPr>
        <p:spPr>
          <a:xfrm rot="13470449">
            <a:off x="3062916" y="709018"/>
            <a:ext cx="288000" cy="440228"/>
          </a:xfrm>
          <a:prstGeom prst="halfFrame">
            <a:avLst>
              <a:gd name="adj1" fmla="val 19494"/>
              <a:gd name="adj2" fmla="val 33333"/>
            </a:avLst>
          </a:prstGeom>
          <a:solidFill>
            <a:srgbClr val="92D050"/>
          </a:solidFill>
          <a:ln w="127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pic>
        <p:nvPicPr>
          <p:cNvPr id="6" name="Bild 1" descr="Ein Bild, das Text, Logo, Symbol, Grafiken enthält.&#10;&#10;KI-generierte Inhalte können fehlerhaft sein.">
            <a:extLst>
              <a:ext uri="{FF2B5EF4-FFF2-40B4-BE49-F238E27FC236}">
                <a16:creationId xmlns:a16="http://schemas.microsoft.com/office/drawing/2014/main" id="{51520A9D-1BA0-2C31-2C87-BDAC51A36C1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803007" y="5680441"/>
            <a:ext cx="899795" cy="899795"/>
          </a:xfrm>
          <a:prstGeom prst="rect">
            <a:avLst/>
          </a:prstGeom>
          <a:noFill/>
          <a:ln>
            <a:noFill/>
          </a:ln>
        </p:spPr>
      </p:pic>
    </p:spTree>
    <p:extLst>
      <p:ext uri="{BB962C8B-B14F-4D97-AF65-F5344CB8AC3E}">
        <p14:creationId xmlns:p14="http://schemas.microsoft.com/office/powerpoint/2010/main" val="2295771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4582454"/>
            <a:ext cx="12192000" cy="2275548"/>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72</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1" y="1197272"/>
            <a:ext cx="11011699" cy="246032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800" dirty="0">
                <a:solidFill>
                  <a:srgbClr val="800000"/>
                </a:solidFill>
                <a:latin typeface="Arial" panose="020B0604020202020204" pitchFamily="34" charset="0"/>
                <a:cs typeface="Arial" panose="020B0604020202020204" pitchFamily="34" charset="0"/>
              </a:rPr>
              <a:t>Vielen Dank </a:t>
            </a:r>
          </a:p>
          <a:p>
            <a:pPr algn="ctr"/>
            <a:r>
              <a:rPr lang="de-DE" sz="4800" dirty="0">
                <a:solidFill>
                  <a:srgbClr val="800000"/>
                </a:solidFill>
                <a:latin typeface="Arial" panose="020B0604020202020204" pitchFamily="34" charset="0"/>
                <a:cs typeface="Arial" panose="020B0604020202020204" pitchFamily="34" charset="0"/>
              </a:rPr>
              <a:t>für die Aufmerksamkeit </a:t>
            </a:r>
          </a:p>
          <a:p>
            <a:pPr algn="ctr"/>
            <a:r>
              <a:rPr lang="de-DE" sz="4800" dirty="0">
                <a:solidFill>
                  <a:srgbClr val="800000"/>
                </a:solidFill>
                <a:latin typeface="Arial" panose="020B0604020202020204" pitchFamily="34" charset="0"/>
                <a:cs typeface="Arial" panose="020B0604020202020204" pitchFamily="34" charset="0"/>
              </a:rPr>
              <a:t>und </a:t>
            </a:r>
          </a:p>
          <a:p>
            <a:pPr algn="ctr"/>
            <a:r>
              <a:rPr lang="de-DE" sz="4800" dirty="0">
                <a:solidFill>
                  <a:srgbClr val="800000"/>
                </a:solidFill>
                <a:latin typeface="Arial" panose="020B0604020202020204" pitchFamily="34" charset="0"/>
                <a:cs typeface="Arial" panose="020B0604020202020204" pitchFamily="34" charset="0"/>
              </a:rPr>
              <a:t>Gute Fahrt.</a:t>
            </a:r>
          </a:p>
        </p:txBody>
      </p:sp>
      <p:sp>
        <p:nvSpPr>
          <p:cNvPr id="2" name="Textfeld 1">
            <a:extLst>
              <a:ext uri="{FF2B5EF4-FFF2-40B4-BE49-F238E27FC236}">
                <a16:creationId xmlns:a16="http://schemas.microsoft.com/office/drawing/2014/main" id="{9ED1B319-E32B-6A9A-4B9C-8B922DDCF988}"/>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BA9DFCF6-2E47-DDDC-26DD-4D332D2B0048}"/>
              </a:ext>
            </a:extLst>
          </p:cNvPr>
          <p:cNvSpPr txBox="1"/>
          <p:nvPr/>
        </p:nvSpPr>
        <p:spPr>
          <a:xfrm>
            <a:off x="476498" y="4397788"/>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427A0D4C-4471-CEC4-716D-6478E683DFE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37425" y="5561141"/>
            <a:ext cx="899795" cy="899795"/>
          </a:xfrm>
          <a:prstGeom prst="rect">
            <a:avLst/>
          </a:prstGeom>
          <a:noFill/>
          <a:ln>
            <a:noFill/>
          </a:ln>
        </p:spPr>
      </p:pic>
      <p:pic>
        <p:nvPicPr>
          <p:cNvPr id="8" name="Grafik 7">
            <a:extLst>
              <a:ext uri="{FF2B5EF4-FFF2-40B4-BE49-F238E27FC236}">
                <a16:creationId xmlns:a16="http://schemas.microsoft.com/office/drawing/2014/main" id="{0C577248-A552-8C4F-0C1A-52D4F5D9CF20}"/>
              </a:ext>
            </a:extLst>
          </p:cNvPr>
          <p:cNvPicPr>
            <a:picLocks/>
          </p:cNvPicPr>
          <p:nvPr/>
        </p:nvPicPr>
        <p:blipFill>
          <a:blip r:embed="rId3">
            <a:alphaModFix amt="10000"/>
          </a:blip>
          <a:stretch>
            <a:fillRect/>
          </a:stretch>
        </p:blipFill>
        <p:spPr>
          <a:xfrm>
            <a:off x="4174770" y="200688"/>
            <a:ext cx="3913200" cy="4104000"/>
          </a:xfrm>
          <a:prstGeom prst="rect">
            <a:avLst/>
          </a:prstGeom>
        </p:spPr>
      </p:pic>
    </p:spTree>
    <p:extLst>
      <p:ext uri="{BB962C8B-B14F-4D97-AF65-F5344CB8AC3E}">
        <p14:creationId xmlns:p14="http://schemas.microsoft.com/office/powerpoint/2010/main" val="36421383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73</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1" y="2180744"/>
            <a:ext cx="603841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solidFill>
                  <a:srgbClr val="800000"/>
                </a:solidFill>
                <a:latin typeface="Arial" panose="020B0604020202020204" pitchFamily="34" charset="0"/>
                <a:cs typeface="Arial" panose="020B0604020202020204" pitchFamily="34" charset="0"/>
              </a:rPr>
              <a:t>Anhang</a:t>
            </a:r>
          </a:p>
        </p:txBody>
      </p:sp>
      <p:sp>
        <p:nvSpPr>
          <p:cNvPr id="2" name="Textfeld 1">
            <a:extLst>
              <a:ext uri="{FF2B5EF4-FFF2-40B4-BE49-F238E27FC236}">
                <a16:creationId xmlns:a16="http://schemas.microsoft.com/office/drawing/2014/main" id="{F144D71B-7DE5-67E3-AB66-6F0741428C51}"/>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7B0F4C8C-8D21-F570-E827-082B48A8ECA9}"/>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6" name="Bild 1" descr="Ein Bild, das Text, Logo, Symbol, Grafiken enthält.&#10;&#10;KI-generierte Inhalte können fehlerhaft sein.">
            <a:extLst>
              <a:ext uri="{FF2B5EF4-FFF2-40B4-BE49-F238E27FC236}">
                <a16:creationId xmlns:a16="http://schemas.microsoft.com/office/drawing/2014/main" id="{D8D9BDD7-D6C3-81B0-8E99-F219009566D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53011"/>
            <a:ext cx="899795" cy="899795"/>
          </a:xfrm>
          <a:prstGeom prst="rect">
            <a:avLst/>
          </a:prstGeom>
          <a:noFill/>
          <a:ln>
            <a:noFill/>
          </a:ln>
        </p:spPr>
      </p:pic>
      <p:pic>
        <p:nvPicPr>
          <p:cNvPr id="9" name="Grafik 8">
            <a:extLst>
              <a:ext uri="{FF2B5EF4-FFF2-40B4-BE49-F238E27FC236}">
                <a16:creationId xmlns:a16="http://schemas.microsoft.com/office/drawing/2014/main" id="{A30AF01E-BF50-CD84-07AC-B0CE3C43A981}"/>
              </a:ext>
            </a:extLst>
          </p:cNvPr>
          <p:cNvPicPr>
            <a:picLocks/>
          </p:cNvPicPr>
          <p:nvPr/>
        </p:nvPicPr>
        <p:blipFill>
          <a:blip r:embed="rId3">
            <a:alphaModFix amt="10000"/>
          </a:blip>
          <a:stretch>
            <a:fillRect/>
          </a:stretch>
        </p:blipFill>
        <p:spPr>
          <a:xfrm>
            <a:off x="4139400" y="875445"/>
            <a:ext cx="3913200" cy="4104000"/>
          </a:xfrm>
          <a:prstGeom prst="rect">
            <a:avLst/>
          </a:prstGeom>
        </p:spPr>
      </p:pic>
    </p:spTree>
    <p:extLst>
      <p:ext uri="{BB962C8B-B14F-4D97-AF65-F5344CB8AC3E}">
        <p14:creationId xmlns:p14="http://schemas.microsoft.com/office/powerpoint/2010/main" val="36320017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B09EA-EA45-0F06-2E99-F9D3D145C3C6}"/>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993FE5FF-A249-6E6B-D166-C5FA90A008DF}"/>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AC3FB1E5-35C0-194A-2D57-B84E940BBA5E}"/>
              </a:ext>
            </a:extLst>
          </p:cNvPr>
          <p:cNvSpPr>
            <a:spLocks noGrp="1"/>
          </p:cNvSpPr>
          <p:nvPr>
            <p:ph type="sldNum" sz="quarter" idx="12"/>
          </p:nvPr>
        </p:nvSpPr>
        <p:spPr>
          <a:xfrm>
            <a:off x="9279844" y="6362334"/>
            <a:ext cx="2743200" cy="365125"/>
          </a:xfrm>
        </p:spPr>
        <p:txBody>
          <a:bodyPr/>
          <a:lstStyle/>
          <a:p>
            <a:fld id="{68DCA2A9-AE72-4666-B0AC-B8F34655BE37}" type="slidenum">
              <a:rPr lang="de-DE" smtClean="0"/>
              <a:t>74</a:t>
            </a:fld>
            <a:endParaRPr lang="de-DE" dirty="0"/>
          </a:p>
        </p:txBody>
      </p:sp>
      <p:sp>
        <p:nvSpPr>
          <p:cNvPr id="7" name="Titel 1">
            <a:extLst>
              <a:ext uri="{FF2B5EF4-FFF2-40B4-BE49-F238E27FC236}">
                <a16:creationId xmlns:a16="http://schemas.microsoft.com/office/drawing/2014/main" id="{12F4D9F9-132F-4C34-801F-7A84B4C1B731}"/>
              </a:ext>
            </a:extLst>
          </p:cNvPr>
          <p:cNvSpPr txBox="1">
            <a:spLocks/>
          </p:cNvSpPr>
          <p:nvPr/>
        </p:nvSpPr>
        <p:spPr>
          <a:xfrm>
            <a:off x="458551" y="295727"/>
            <a:ext cx="8497887" cy="430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rgbClr val="800000"/>
                </a:solidFill>
                <a:latin typeface="Arial" panose="020B0604020202020204" pitchFamily="34" charset="0"/>
                <a:cs typeface="Arial" panose="020B0604020202020204" pitchFamily="34" charset="0"/>
              </a:rPr>
              <a:t>Ausrüstungsempfehlungen</a:t>
            </a:r>
          </a:p>
        </p:txBody>
      </p:sp>
      <p:sp>
        <p:nvSpPr>
          <p:cNvPr id="2" name="Textfeld 1">
            <a:extLst>
              <a:ext uri="{FF2B5EF4-FFF2-40B4-BE49-F238E27FC236}">
                <a16:creationId xmlns:a16="http://schemas.microsoft.com/office/drawing/2014/main" id="{BCFF36D4-73BB-20D3-45F5-EDE93400BF9C}"/>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graphicFrame>
        <p:nvGraphicFramePr>
          <p:cNvPr id="6" name="Tabelle 5">
            <a:extLst>
              <a:ext uri="{FF2B5EF4-FFF2-40B4-BE49-F238E27FC236}">
                <a16:creationId xmlns:a16="http://schemas.microsoft.com/office/drawing/2014/main" id="{0C6D642F-F7D4-C35D-AC4B-B220F298026F}"/>
              </a:ext>
            </a:extLst>
          </p:cNvPr>
          <p:cNvGraphicFramePr>
            <a:graphicFrameLocks noGrp="1"/>
          </p:cNvGraphicFramePr>
          <p:nvPr>
            <p:extLst>
              <p:ext uri="{D42A27DB-BD31-4B8C-83A1-F6EECF244321}">
                <p14:modId xmlns:p14="http://schemas.microsoft.com/office/powerpoint/2010/main" val="857719439"/>
              </p:ext>
            </p:extLst>
          </p:nvPr>
        </p:nvGraphicFramePr>
        <p:xfrm>
          <a:off x="1064123" y="1620739"/>
          <a:ext cx="9739217" cy="1948711"/>
        </p:xfrm>
        <a:graphic>
          <a:graphicData uri="http://schemas.openxmlformats.org/drawingml/2006/table">
            <a:tbl>
              <a:tblPr firstRow="1" bandRow="1">
                <a:tableStyleId>{93296810-A885-4BE3-A3E7-6D5BEEA58F35}</a:tableStyleId>
              </a:tblPr>
              <a:tblGrid>
                <a:gridCol w="3370343">
                  <a:extLst>
                    <a:ext uri="{9D8B030D-6E8A-4147-A177-3AD203B41FA5}">
                      <a16:colId xmlns:a16="http://schemas.microsoft.com/office/drawing/2014/main" val="1763427178"/>
                    </a:ext>
                  </a:extLst>
                </a:gridCol>
                <a:gridCol w="2933974">
                  <a:extLst>
                    <a:ext uri="{9D8B030D-6E8A-4147-A177-3AD203B41FA5}">
                      <a16:colId xmlns:a16="http://schemas.microsoft.com/office/drawing/2014/main" val="535029511"/>
                    </a:ext>
                  </a:extLst>
                </a:gridCol>
                <a:gridCol w="3434900">
                  <a:extLst>
                    <a:ext uri="{9D8B030D-6E8A-4147-A177-3AD203B41FA5}">
                      <a16:colId xmlns:a16="http://schemas.microsoft.com/office/drawing/2014/main" val="2843170190"/>
                    </a:ext>
                  </a:extLst>
                </a:gridCol>
              </a:tblGrid>
              <a:tr h="449896">
                <a:tc>
                  <a:txBody>
                    <a:bodyPr/>
                    <a:lstStyle/>
                    <a:p>
                      <a:r>
                        <a:rPr lang="de-DE" sz="2000" dirty="0">
                          <a:latin typeface="Arial" panose="020B0604020202020204" pitchFamily="34" charset="0"/>
                          <a:cs typeface="Arial" panose="020B0604020202020204" pitchFamily="34" charset="0"/>
                        </a:rPr>
                        <a:t>Ausrüstungsgegenstände</a:t>
                      </a:r>
                    </a:p>
                  </a:txBody>
                  <a:tcPr>
                    <a:solidFill>
                      <a:srgbClr val="800000"/>
                    </a:solidFill>
                  </a:tcPr>
                </a:tc>
                <a:tc>
                  <a:txBody>
                    <a:bodyPr/>
                    <a:lstStyle/>
                    <a:p>
                      <a:r>
                        <a:rPr lang="de-DE" sz="2000" dirty="0">
                          <a:latin typeface="Arial" panose="020B0604020202020204" pitchFamily="34" charset="0"/>
                          <a:cs typeface="Arial" panose="020B0604020202020204" pitchFamily="34" charset="0"/>
                        </a:rPr>
                        <a:t>Anbieter / Internetseite</a:t>
                      </a:r>
                    </a:p>
                  </a:txBody>
                  <a:tcPr>
                    <a:solidFill>
                      <a:srgbClr val="800000"/>
                    </a:solidFill>
                  </a:tcPr>
                </a:tc>
                <a:tc>
                  <a:txBody>
                    <a:bodyPr/>
                    <a:lstStyle/>
                    <a:p>
                      <a:r>
                        <a:rPr lang="de-DE" sz="2000" dirty="0">
                          <a:latin typeface="Arial" panose="020B0604020202020204" pitchFamily="34" charset="0"/>
                          <a:cs typeface="Arial" panose="020B0604020202020204" pitchFamily="34" charset="0"/>
                        </a:rPr>
                        <a:t>Was konkret</a:t>
                      </a:r>
                    </a:p>
                  </a:txBody>
                  <a:tcPr>
                    <a:solidFill>
                      <a:srgbClr val="800000"/>
                    </a:solidFill>
                  </a:tcPr>
                </a:tc>
                <a:extLst>
                  <a:ext uri="{0D108BD9-81ED-4DB2-BD59-A6C34878D82A}">
                    <a16:rowId xmlns:a16="http://schemas.microsoft.com/office/drawing/2014/main" val="2316750509"/>
                  </a:ext>
                </a:extLst>
              </a:tr>
              <a:tr h="376537">
                <a:tc>
                  <a:txBody>
                    <a:bodyPr/>
                    <a:lstStyle/>
                    <a:p>
                      <a:r>
                        <a:rPr lang="de-DE" dirty="0">
                          <a:latin typeface="Arial" panose="020B0604020202020204" pitchFamily="34" charset="0"/>
                          <a:cs typeface="Arial" panose="020B0604020202020204" pitchFamily="34" charset="0"/>
                        </a:rPr>
                        <a:t>Kurzwaffe</a:t>
                      </a:r>
                    </a:p>
                  </a:txBody>
                  <a:tcPr/>
                </a:tc>
                <a:tc>
                  <a:txBody>
                    <a:bodyPr/>
                    <a:lstStyle/>
                    <a:p>
                      <a:r>
                        <a:rPr lang="de-DE" dirty="0">
                          <a:latin typeface="Arial" panose="020B0604020202020204" pitchFamily="34" charset="0"/>
                          <a:cs typeface="Arial" panose="020B0604020202020204" pitchFamily="34" charset="0"/>
                        </a:rPr>
                        <a:t>Glock (diverse)</a:t>
                      </a:r>
                    </a:p>
                  </a:txBody>
                  <a:tcPr/>
                </a:tc>
                <a:tc>
                  <a:txBody>
                    <a:bodyPr/>
                    <a:lstStyle/>
                    <a:p>
                      <a:r>
                        <a:rPr lang="de-DE" dirty="0">
                          <a:latin typeface="Arial" panose="020B0604020202020204" pitchFamily="34" charset="0"/>
                          <a:cs typeface="Arial" panose="020B0604020202020204" pitchFamily="34" charset="0"/>
                          <a:hlinkClick r:id="rId2"/>
                        </a:rPr>
                        <a:t>Glock 43x</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76493796"/>
                  </a:ext>
                </a:extLst>
              </a:tr>
              <a:tr h="355234">
                <a:tc>
                  <a:txBody>
                    <a:bodyPr/>
                    <a:lstStyle/>
                    <a:p>
                      <a:r>
                        <a:rPr lang="de-DE" dirty="0">
                          <a:latin typeface="Arial" panose="020B0604020202020204" pitchFamily="34" charset="0"/>
                          <a:cs typeface="Arial" panose="020B0604020202020204" pitchFamily="34" charset="0"/>
                        </a:rPr>
                        <a:t>Holster</a:t>
                      </a:r>
                    </a:p>
                  </a:txBody>
                  <a:tcPr/>
                </a:tc>
                <a:tc>
                  <a:txBody>
                    <a:bodyPr/>
                    <a:lstStyle/>
                    <a:p>
                      <a:r>
                        <a:rPr lang="de-DE" dirty="0">
                          <a:latin typeface="Arial" panose="020B0604020202020204" pitchFamily="34" charset="0"/>
                          <a:cs typeface="Arial" panose="020B0604020202020204" pitchFamily="34" charset="0"/>
                          <a:hlinkClick r:id="rId3"/>
                        </a:rPr>
                        <a:t>Black Trident</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5409398"/>
                  </a:ext>
                </a:extLst>
              </a:tr>
              <a:tr h="390758">
                <a:tc>
                  <a:txBody>
                    <a:bodyPr/>
                    <a:lstStyle/>
                    <a:p>
                      <a:r>
                        <a:rPr lang="de-DE" dirty="0">
                          <a:latin typeface="Arial" panose="020B0604020202020204" pitchFamily="34" charset="0"/>
                          <a:cs typeface="Arial" panose="020B0604020202020204" pitchFamily="34" charset="0"/>
                        </a:rPr>
                        <a:t>Taschenlampe</a:t>
                      </a:r>
                    </a:p>
                  </a:txBody>
                  <a:tcPr/>
                </a:tc>
                <a:tc>
                  <a:txBody>
                    <a:bodyPr/>
                    <a:lstStyle/>
                    <a:p>
                      <a:r>
                        <a:rPr lang="de-DE" dirty="0">
                          <a:latin typeface="Arial" panose="020B0604020202020204" pitchFamily="34" charset="0"/>
                          <a:cs typeface="Arial" panose="020B0604020202020204" pitchFamily="34" charset="0"/>
                          <a:hlinkClick r:id="rId4"/>
                        </a:rPr>
                        <a:t>Nitecore</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9297862"/>
                  </a:ext>
                </a:extLst>
              </a:tr>
              <a:tr h="355234">
                <a:tc>
                  <a:txBody>
                    <a:bodyPr/>
                    <a:lstStyle/>
                    <a:p>
                      <a:r>
                        <a:rPr lang="de-DE" dirty="0">
                          <a:latin typeface="Arial" panose="020B0604020202020204" pitchFamily="34" charset="0"/>
                          <a:cs typeface="Arial" panose="020B0604020202020204" pitchFamily="34" charset="0"/>
                        </a:rPr>
                        <a:t>Laserpatrone 9mm x 19</a:t>
                      </a:r>
                    </a:p>
                  </a:txBody>
                  <a:tcPr/>
                </a:tc>
                <a:tc>
                  <a:txBody>
                    <a:bodyPr/>
                    <a:lstStyle/>
                    <a:p>
                      <a:r>
                        <a:rPr lang="de-DE" dirty="0">
                          <a:latin typeface="Arial" panose="020B0604020202020204" pitchFamily="34" charset="0"/>
                          <a:cs typeface="Arial" panose="020B0604020202020204" pitchFamily="34" charset="0"/>
                          <a:hlinkClick r:id="rId5"/>
                        </a:rPr>
                        <a:t>Roexboz</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7020514"/>
                  </a:ext>
                </a:extLst>
              </a:tr>
            </a:tbl>
          </a:graphicData>
        </a:graphic>
      </p:graphicFrame>
      <p:sp>
        <p:nvSpPr>
          <p:cNvPr id="5" name="Textfeld 4">
            <a:extLst>
              <a:ext uri="{FF2B5EF4-FFF2-40B4-BE49-F238E27FC236}">
                <a16:creationId xmlns:a16="http://schemas.microsoft.com/office/drawing/2014/main" id="{03A50E42-C3A7-12E8-BC35-179842545A29}"/>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8" name="Bild 1" descr="Ein Bild, das Text, Logo, Symbol, Grafiken enthält.&#10;&#10;KI-generierte Inhalte können fehlerhaft sein.">
            <a:extLst>
              <a:ext uri="{FF2B5EF4-FFF2-40B4-BE49-F238E27FC236}">
                <a16:creationId xmlns:a16="http://schemas.microsoft.com/office/drawing/2014/main" id="{6085585A-172A-BD7F-E6A0-5C7EA2750873}"/>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803007" y="5753011"/>
            <a:ext cx="899795" cy="899795"/>
          </a:xfrm>
          <a:prstGeom prst="rect">
            <a:avLst/>
          </a:prstGeom>
          <a:noFill/>
          <a:ln>
            <a:noFill/>
          </a:ln>
        </p:spPr>
      </p:pic>
    </p:spTree>
    <p:extLst>
      <p:ext uri="{BB962C8B-B14F-4D97-AF65-F5344CB8AC3E}">
        <p14:creationId xmlns:p14="http://schemas.microsoft.com/office/powerpoint/2010/main" val="41838685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1245BC60-999D-B563-2896-8C1EFD6D71D8}"/>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sp>
        <p:nvSpPr>
          <p:cNvPr id="101" name="Textfeld 100">
            <a:extLst>
              <a:ext uri="{FF2B5EF4-FFF2-40B4-BE49-F238E27FC236}">
                <a16:creationId xmlns:a16="http://schemas.microsoft.com/office/drawing/2014/main" id="{3C121E69-F5D1-010D-EC62-D6ED83DB88BB}"/>
              </a:ext>
            </a:extLst>
          </p:cNvPr>
          <p:cNvSpPr txBox="1"/>
          <p:nvPr/>
        </p:nvSpPr>
        <p:spPr>
          <a:xfrm>
            <a:off x="471283" y="5633839"/>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sp>
        <p:nvSpPr>
          <p:cNvPr id="104" name="Titel 1">
            <a:extLst>
              <a:ext uri="{FF2B5EF4-FFF2-40B4-BE49-F238E27FC236}">
                <a16:creationId xmlns:a16="http://schemas.microsoft.com/office/drawing/2014/main" id="{A4E6BCC6-DE16-16DC-2BDF-9A5F718A654C}"/>
              </a:ext>
            </a:extLst>
          </p:cNvPr>
          <p:cNvSpPr txBox="1">
            <a:spLocks/>
          </p:cNvSpPr>
          <p:nvPr/>
        </p:nvSpPr>
        <p:spPr>
          <a:xfrm>
            <a:off x="579233" y="392675"/>
            <a:ext cx="3038896"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b="1" dirty="0">
                <a:solidFill>
                  <a:srgbClr val="800000"/>
                </a:solidFill>
                <a:latin typeface="Arial" panose="020B0604020202020204" pitchFamily="34" charset="0"/>
                <a:cs typeface="Arial" panose="020B0604020202020204" pitchFamily="34" charset="0"/>
              </a:rPr>
              <a:t>Schussbildanalyse</a:t>
            </a:r>
            <a:endPar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endParaRPr>
          </a:p>
        </p:txBody>
      </p:sp>
      <p:pic>
        <p:nvPicPr>
          <p:cNvPr id="7" name="Grafik 6">
            <a:extLst>
              <a:ext uri="{FF2B5EF4-FFF2-40B4-BE49-F238E27FC236}">
                <a16:creationId xmlns:a16="http://schemas.microsoft.com/office/drawing/2014/main" id="{5DA56251-785A-6849-C4CF-611730390EE9}"/>
              </a:ext>
            </a:extLst>
          </p:cNvPr>
          <p:cNvPicPr>
            <a:picLocks noChangeAspect="1"/>
          </p:cNvPicPr>
          <p:nvPr/>
        </p:nvPicPr>
        <p:blipFill>
          <a:blip r:embed="rId2"/>
          <a:stretch>
            <a:fillRect/>
          </a:stretch>
        </p:blipFill>
        <p:spPr>
          <a:xfrm>
            <a:off x="3719732" y="1032723"/>
            <a:ext cx="4428000" cy="4428000"/>
          </a:xfrm>
          <a:prstGeom prst="rect">
            <a:avLst/>
          </a:prstGeom>
          <a:ln>
            <a:noFill/>
          </a:ln>
          <a:effectLst>
            <a:outerShdw blurRad="292100" dist="139700" dir="2700000" algn="tl" rotWithShape="0">
              <a:srgbClr val="333333">
                <a:alpha val="65000"/>
              </a:srgbClr>
            </a:outerShdw>
          </a:effectLst>
        </p:spPr>
      </p:pic>
      <p:pic>
        <p:nvPicPr>
          <p:cNvPr id="5" name="Bild 1" descr="Ein Bild, das Text, Logo, Symbol, Grafiken enthält.&#10;&#10;KI-generierte Inhalte können fehlerhaft sein.">
            <a:extLst>
              <a:ext uri="{FF2B5EF4-FFF2-40B4-BE49-F238E27FC236}">
                <a16:creationId xmlns:a16="http://schemas.microsoft.com/office/drawing/2014/main" id="{9A33E3ED-633D-D156-4D5F-8608A8F3971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820922" y="5839912"/>
            <a:ext cx="899795" cy="899795"/>
          </a:xfrm>
          <a:prstGeom prst="rect">
            <a:avLst/>
          </a:prstGeom>
          <a:noFill/>
          <a:ln>
            <a:noFill/>
          </a:ln>
        </p:spPr>
      </p:pic>
    </p:spTree>
    <p:extLst>
      <p:ext uri="{BB962C8B-B14F-4D97-AF65-F5344CB8AC3E}">
        <p14:creationId xmlns:p14="http://schemas.microsoft.com/office/powerpoint/2010/main" val="4784323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CA2A9-AE72-4666-B0AC-B8F34655BE37}"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1245BC60-999D-B563-2896-8C1EFD6D71D8}"/>
              </a:ext>
            </a:extLst>
          </p:cNvPr>
          <p:cNvSpPr txBox="1"/>
          <p:nvPr/>
        </p:nvSpPr>
        <p:spPr>
          <a:xfrm>
            <a:off x="342077" y="6349404"/>
            <a:ext cx="55916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Landesjagd- und Naturschutzverband Hamburg – Bezirks-Jägergruppe Altona</a:t>
            </a:r>
          </a:p>
        </p:txBody>
      </p:sp>
      <p:sp>
        <p:nvSpPr>
          <p:cNvPr id="101" name="Textfeld 100">
            <a:extLst>
              <a:ext uri="{FF2B5EF4-FFF2-40B4-BE49-F238E27FC236}">
                <a16:creationId xmlns:a16="http://schemas.microsoft.com/office/drawing/2014/main" id="{3C121E69-F5D1-010D-EC62-D6ED83DB88BB}"/>
              </a:ext>
            </a:extLst>
          </p:cNvPr>
          <p:cNvSpPr txBox="1"/>
          <p:nvPr/>
        </p:nvSpPr>
        <p:spPr>
          <a:xfrm>
            <a:off x="471283" y="5633839"/>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sp>
        <p:nvSpPr>
          <p:cNvPr id="104" name="Titel 1">
            <a:extLst>
              <a:ext uri="{FF2B5EF4-FFF2-40B4-BE49-F238E27FC236}">
                <a16:creationId xmlns:a16="http://schemas.microsoft.com/office/drawing/2014/main" id="{A4E6BCC6-DE16-16DC-2BDF-9A5F718A654C}"/>
              </a:ext>
            </a:extLst>
          </p:cNvPr>
          <p:cNvSpPr txBox="1">
            <a:spLocks/>
          </p:cNvSpPr>
          <p:nvPr/>
        </p:nvSpPr>
        <p:spPr>
          <a:xfrm>
            <a:off x="579233" y="392675"/>
            <a:ext cx="3038896"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b="1" dirty="0" err="1">
                <a:solidFill>
                  <a:srgbClr val="800000"/>
                </a:solidFill>
                <a:latin typeface="Arial" panose="020B0604020202020204" pitchFamily="34" charset="0"/>
                <a:cs typeface="Arial" panose="020B0604020202020204" pitchFamily="34" charset="0"/>
              </a:rPr>
              <a:t>Trockenü</a:t>
            </a:r>
            <a:r>
              <a:rPr kumimoji="0" lang="de-DE" sz="2400" b="1" i="0" u="none" strike="noStrike" kern="1200" cap="none" spc="0" normalizeH="0" baseline="0" noProof="0" dirty="0">
                <a:ln>
                  <a:noFill/>
                </a:ln>
                <a:solidFill>
                  <a:srgbClr val="800000"/>
                </a:solidFill>
                <a:effectLst/>
                <a:uLnTx/>
                <a:uFillTx/>
                <a:latin typeface="Arial" panose="020B0604020202020204" pitchFamily="34" charset="0"/>
                <a:ea typeface="+mj-ea"/>
                <a:cs typeface="Arial" panose="020B0604020202020204" pitchFamily="34" charset="0"/>
              </a:rPr>
              <a:t>bungen</a:t>
            </a:r>
          </a:p>
        </p:txBody>
      </p:sp>
      <p:sp>
        <p:nvSpPr>
          <p:cNvPr id="6" name="Textfeld 5">
            <a:extLst>
              <a:ext uri="{FF2B5EF4-FFF2-40B4-BE49-F238E27FC236}">
                <a16:creationId xmlns:a16="http://schemas.microsoft.com/office/drawing/2014/main" id="{AC601C23-976D-5705-B767-3D329D43D8E3}"/>
              </a:ext>
            </a:extLst>
          </p:cNvPr>
          <p:cNvSpPr txBox="1"/>
          <p:nvPr/>
        </p:nvSpPr>
        <p:spPr>
          <a:xfrm>
            <a:off x="902652" y="1300162"/>
            <a:ext cx="3032760" cy="1376680"/>
          </a:xfrm>
          <a:prstGeom prst="rect">
            <a:avLst/>
          </a:prstGeom>
          <a:noFill/>
        </p:spPr>
        <p:txBody>
          <a:bodyPr wrap="square" rtlCol="0">
            <a:spAutoFit/>
          </a:bodyPr>
          <a:lstStyle/>
          <a:p>
            <a:pPr algn="just"/>
            <a:r>
              <a:rPr lang="de-DE"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1. 10 Wiederholungen</a:t>
            </a:r>
            <a:endParaRPr lang="de-DE" sz="1100" dirty="0">
              <a:effectLst/>
              <a:latin typeface="Arial" panose="020B0604020202020204" pitchFamily="34" charset="0"/>
              <a:ea typeface="SimSun" panose="02010600030101010101" pitchFamily="2" charset="-122"/>
              <a:cs typeface="Arial" panose="020B0604020202020204" pitchFamily="34" charset="0"/>
            </a:endParaRPr>
          </a:p>
          <a:p>
            <a:pPr algn="just"/>
            <a:r>
              <a:rPr lang="de-DE" sz="11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Aus der Sicherungshaltung in die entschlossene Schießhaltung wechseln, Abzug nicht betätigen, Abzugsfinger lang! Waffe mit einer geraden Bewegung ins Ziel stoßen, Waffe auf dem gleichen Weg in die entschlossene Sicherungshaltung zurückführen.</a:t>
            </a:r>
            <a:endParaRPr lang="de-DE" sz="1100" dirty="0">
              <a:effectLst/>
              <a:latin typeface="Arial" panose="020B0604020202020204" pitchFamily="34" charset="0"/>
              <a:ea typeface="SimSun" panose="02010600030101010101" pitchFamily="2" charset="-122"/>
              <a:cs typeface="Arial" panose="020B0604020202020204" pitchFamily="34" charset="0"/>
            </a:endParaRPr>
          </a:p>
        </p:txBody>
      </p:sp>
      <p:sp>
        <p:nvSpPr>
          <p:cNvPr id="8" name="Textfeld 11">
            <a:extLst>
              <a:ext uri="{FF2B5EF4-FFF2-40B4-BE49-F238E27FC236}">
                <a16:creationId xmlns:a16="http://schemas.microsoft.com/office/drawing/2014/main" id="{C31ECFA4-A10F-937C-6329-40E1703CBA8E}"/>
              </a:ext>
            </a:extLst>
          </p:cNvPr>
          <p:cNvSpPr txBox="1"/>
          <p:nvPr/>
        </p:nvSpPr>
        <p:spPr>
          <a:xfrm>
            <a:off x="4699634" y="1300162"/>
            <a:ext cx="2809875" cy="1216025"/>
          </a:xfrm>
          <a:prstGeom prst="rect">
            <a:avLst/>
          </a:prstGeom>
          <a:noFill/>
        </p:spPr>
        <p:txBody>
          <a:bodyPr wrap="square" rtlCol="0">
            <a:spAutoFit/>
          </a:bodyPr>
          <a:lstStyle/>
          <a:p>
            <a:pPr algn="just"/>
            <a:r>
              <a:rPr lang="de-DE"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2. 10 Wiederholungen</a:t>
            </a:r>
            <a:endParaRPr lang="de-DE" sz="1100" dirty="0">
              <a:effectLst/>
              <a:latin typeface="Arial" panose="020B0604020202020204" pitchFamily="34" charset="0"/>
              <a:ea typeface="SimSun" panose="02010600030101010101" pitchFamily="2" charset="-122"/>
              <a:cs typeface="Arial" panose="020B0604020202020204" pitchFamily="34" charset="0"/>
            </a:endParaRPr>
          </a:p>
          <a:p>
            <a:pPr algn="just"/>
            <a:r>
              <a:rPr lang="de-DE" sz="11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Waffe geholstert, Waffe ziehen, entschlossene Schießhaltung einnehmen, Abzug nicht betätigen, Abzugsfinger lang! Bewegungen langsam, geschmeidig und korrekt durchführen, auf einen korrekten Waffengriff achten.</a:t>
            </a:r>
            <a:endParaRPr lang="de-DE" sz="1100" dirty="0">
              <a:effectLst/>
              <a:latin typeface="Arial" panose="020B0604020202020204" pitchFamily="34" charset="0"/>
              <a:ea typeface="SimSun" panose="02010600030101010101" pitchFamily="2" charset="-122"/>
              <a:cs typeface="Arial" panose="020B0604020202020204" pitchFamily="34" charset="0"/>
            </a:endParaRPr>
          </a:p>
        </p:txBody>
      </p:sp>
      <p:sp>
        <p:nvSpPr>
          <p:cNvPr id="9" name="Textfeld 12">
            <a:extLst>
              <a:ext uri="{FF2B5EF4-FFF2-40B4-BE49-F238E27FC236}">
                <a16:creationId xmlns:a16="http://schemas.microsoft.com/office/drawing/2014/main" id="{1DF28D6C-871C-C747-58C2-F018C16DDA73}"/>
              </a:ext>
            </a:extLst>
          </p:cNvPr>
          <p:cNvSpPr txBox="1"/>
          <p:nvPr/>
        </p:nvSpPr>
        <p:spPr>
          <a:xfrm>
            <a:off x="8273731" y="1300162"/>
            <a:ext cx="2526665" cy="573405"/>
          </a:xfrm>
          <a:prstGeom prst="rect">
            <a:avLst/>
          </a:prstGeom>
          <a:noFill/>
        </p:spPr>
        <p:txBody>
          <a:bodyPr wrap="square" rtlCol="0">
            <a:spAutoFit/>
          </a:bodyPr>
          <a:lstStyle/>
          <a:p>
            <a:pPr algn="just"/>
            <a:r>
              <a:rPr lang="de-DE"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3. 10 Wiederholungen</a:t>
            </a:r>
            <a:endParaRPr lang="de-DE" sz="1100" dirty="0">
              <a:effectLst/>
              <a:latin typeface="Arial" panose="020B0604020202020204" pitchFamily="34" charset="0"/>
              <a:ea typeface="SimSun" panose="02010600030101010101" pitchFamily="2" charset="-122"/>
              <a:cs typeface="Arial" panose="020B0604020202020204" pitchFamily="34" charset="0"/>
            </a:endParaRPr>
          </a:p>
          <a:p>
            <a:pPr algn="just"/>
            <a:r>
              <a:rPr lang="de-DE" sz="11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Gleich wie Punkt 2. jedoch mit mehr Geschwindigkeit</a:t>
            </a:r>
            <a:endParaRPr lang="de-DE" sz="1100" dirty="0">
              <a:effectLst/>
              <a:latin typeface="Arial" panose="020B0604020202020204" pitchFamily="34" charset="0"/>
              <a:ea typeface="SimSun" panose="02010600030101010101" pitchFamily="2" charset="-122"/>
              <a:cs typeface="Arial" panose="020B0604020202020204" pitchFamily="34" charset="0"/>
            </a:endParaRPr>
          </a:p>
        </p:txBody>
      </p:sp>
      <p:sp>
        <p:nvSpPr>
          <p:cNvPr id="11" name="Textfeld 13">
            <a:extLst>
              <a:ext uri="{FF2B5EF4-FFF2-40B4-BE49-F238E27FC236}">
                <a16:creationId xmlns:a16="http://schemas.microsoft.com/office/drawing/2014/main" id="{70358619-BBA1-12DE-0108-3791919574EF}"/>
              </a:ext>
            </a:extLst>
          </p:cNvPr>
          <p:cNvSpPr txBox="1"/>
          <p:nvPr/>
        </p:nvSpPr>
        <p:spPr>
          <a:xfrm>
            <a:off x="902652" y="3089400"/>
            <a:ext cx="3032760" cy="894715"/>
          </a:xfrm>
          <a:prstGeom prst="rect">
            <a:avLst/>
          </a:prstGeom>
          <a:noFill/>
        </p:spPr>
        <p:txBody>
          <a:bodyPr wrap="square" rtlCol="0">
            <a:spAutoFit/>
          </a:bodyPr>
          <a:lstStyle/>
          <a:p>
            <a:pPr algn="just"/>
            <a:r>
              <a:rPr lang="de-DE"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4. 10 Wiederholungen</a:t>
            </a:r>
            <a:endParaRPr lang="de-DE" sz="1100" dirty="0">
              <a:effectLst/>
              <a:latin typeface="Arial" panose="020B0604020202020204" pitchFamily="34" charset="0"/>
              <a:ea typeface="SimSun" panose="02010600030101010101" pitchFamily="2" charset="-122"/>
              <a:cs typeface="Arial" panose="020B0604020202020204" pitchFamily="34" charset="0"/>
            </a:endParaRPr>
          </a:p>
          <a:p>
            <a:pPr algn="just"/>
            <a:r>
              <a:rPr lang="de-DE" sz="11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Waffe geholstert, Waffe ziehen, entschlossene Schießhaltung einnehmen, diesmal Abzug bis zum Druckpunkt betätigen, Visierbild: Fokus auf Korn, für einige Sekunden halten.</a:t>
            </a:r>
            <a:endParaRPr lang="de-DE" sz="1100" dirty="0">
              <a:effectLst/>
              <a:latin typeface="Arial" panose="020B0604020202020204" pitchFamily="34" charset="0"/>
              <a:ea typeface="SimSun" panose="02010600030101010101" pitchFamily="2" charset="-122"/>
              <a:cs typeface="Arial" panose="020B0604020202020204" pitchFamily="34" charset="0"/>
            </a:endParaRPr>
          </a:p>
        </p:txBody>
      </p:sp>
      <p:sp>
        <p:nvSpPr>
          <p:cNvPr id="12" name="Textfeld 14">
            <a:extLst>
              <a:ext uri="{FF2B5EF4-FFF2-40B4-BE49-F238E27FC236}">
                <a16:creationId xmlns:a16="http://schemas.microsoft.com/office/drawing/2014/main" id="{7B4A6F2E-87CF-2982-CACD-C218F689964A}"/>
              </a:ext>
            </a:extLst>
          </p:cNvPr>
          <p:cNvSpPr txBox="1"/>
          <p:nvPr/>
        </p:nvSpPr>
        <p:spPr>
          <a:xfrm>
            <a:off x="4699634" y="3085210"/>
            <a:ext cx="2809875" cy="1216025"/>
          </a:xfrm>
          <a:prstGeom prst="rect">
            <a:avLst/>
          </a:prstGeom>
          <a:noFill/>
        </p:spPr>
        <p:txBody>
          <a:bodyPr wrap="square" rtlCol="0">
            <a:spAutoFit/>
          </a:bodyPr>
          <a:lstStyle/>
          <a:p>
            <a:pPr algn="just"/>
            <a:r>
              <a:rPr lang="de-DE"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5. 10 Wiederholungen</a:t>
            </a:r>
            <a:endParaRPr lang="de-DE" sz="1100" dirty="0">
              <a:effectLst/>
              <a:latin typeface="Arial" panose="020B0604020202020204" pitchFamily="34" charset="0"/>
              <a:ea typeface="SimSun" panose="02010600030101010101" pitchFamily="2" charset="-122"/>
              <a:cs typeface="Arial" panose="020B0604020202020204" pitchFamily="34" charset="0"/>
            </a:endParaRPr>
          </a:p>
          <a:p>
            <a:pPr algn="just"/>
            <a:r>
              <a:rPr lang="de-DE" sz="11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Waffe geholstert, Waffe ziehen, entschlossene Schießhaltung einnehmen, Abzug ganz durchdrücken, dabei einen konstanten Griffdruck beibehalten und auf ein perfektes Visierbild achten, für einige Sekunden halten, Waffe holstern.</a:t>
            </a:r>
            <a:endParaRPr lang="de-DE" sz="1100" dirty="0">
              <a:effectLst/>
              <a:latin typeface="Arial" panose="020B0604020202020204" pitchFamily="34" charset="0"/>
              <a:ea typeface="SimSun" panose="02010600030101010101" pitchFamily="2" charset="-122"/>
              <a:cs typeface="Arial" panose="020B0604020202020204" pitchFamily="34" charset="0"/>
            </a:endParaRPr>
          </a:p>
        </p:txBody>
      </p:sp>
      <p:sp>
        <p:nvSpPr>
          <p:cNvPr id="13" name="Textfeld 15">
            <a:extLst>
              <a:ext uri="{FF2B5EF4-FFF2-40B4-BE49-F238E27FC236}">
                <a16:creationId xmlns:a16="http://schemas.microsoft.com/office/drawing/2014/main" id="{3AFA6ABC-282D-3E88-0BBA-7F8AA274F15C}"/>
              </a:ext>
            </a:extLst>
          </p:cNvPr>
          <p:cNvSpPr txBox="1"/>
          <p:nvPr/>
        </p:nvSpPr>
        <p:spPr>
          <a:xfrm>
            <a:off x="8273731" y="3088641"/>
            <a:ext cx="2526665" cy="1216025"/>
          </a:xfrm>
          <a:prstGeom prst="rect">
            <a:avLst/>
          </a:prstGeom>
          <a:noFill/>
        </p:spPr>
        <p:txBody>
          <a:bodyPr wrap="square" rtlCol="0">
            <a:spAutoFit/>
          </a:bodyPr>
          <a:lstStyle/>
          <a:p>
            <a:pPr algn="just"/>
            <a:r>
              <a:rPr lang="de-DE" sz="11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6. 5 Wiederholungen</a:t>
            </a:r>
            <a:endParaRPr lang="de-DE" sz="1100" dirty="0">
              <a:effectLst/>
              <a:latin typeface="Arial" panose="020B0604020202020204" pitchFamily="34" charset="0"/>
              <a:ea typeface="SimSun" panose="02010600030101010101" pitchFamily="2" charset="-122"/>
              <a:cs typeface="Arial" panose="020B0604020202020204" pitchFamily="34" charset="0"/>
            </a:endParaRPr>
          </a:p>
          <a:p>
            <a:pPr algn="just"/>
            <a:r>
              <a:rPr lang="de-DE" sz="11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Gleich wie 5., Ziehbewegung erfolgt jedoch aus einer Drehbewegung heraus, 180° Drehung mit Rücken zum Ziel – je einmal über rechts und links; 90° Drehung über links zum Ziel, 90° über rechts zum Ziel.</a:t>
            </a:r>
            <a:endParaRPr lang="de-DE" sz="11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5" name="Bild 1" descr="Ein Bild, das Text, Logo, Symbol, Grafiken enthält.&#10;&#10;KI-generierte Inhalte können fehlerhaft sein.">
            <a:extLst>
              <a:ext uri="{FF2B5EF4-FFF2-40B4-BE49-F238E27FC236}">
                <a16:creationId xmlns:a16="http://schemas.microsoft.com/office/drawing/2014/main" id="{B6526252-43AC-6488-A9D7-29AEF961AA7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20922" y="5867204"/>
            <a:ext cx="899795" cy="899795"/>
          </a:xfrm>
          <a:prstGeom prst="rect">
            <a:avLst/>
          </a:prstGeom>
          <a:noFill/>
          <a:ln>
            <a:noFill/>
          </a:ln>
        </p:spPr>
      </p:pic>
    </p:spTree>
    <p:extLst>
      <p:ext uri="{BB962C8B-B14F-4D97-AF65-F5344CB8AC3E}">
        <p14:creationId xmlns:p14="http://schemas.microsoft.com/office/powerpoint/2010/main" val="304778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547816"/>
            <a:ext cx="12192000" cy="1310186"/>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310947" y="6387215"/>
            <a:ext cx="2743200" cy="365125"/>
          </a:xfrm>
        </p:spPr>
        <p:txBody>
          <a:bodyPr/>
          <a:lstStyle/>
          <a:p>
            <a:fld id="{68DCA2A9-AE72-4666-B0AC-B8F34655BE37}" type="slidenum">
              <a:rPr lang="de-DE" smtClean="0"/>
              <a:t>8</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625522" y="2180744"/>
            <a:ext cx="5992366"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rgbClr val="800000"/>
                </a:solidFill>
                <a:latin typeface="Arial" panose="020B0604020202020204" pitchFamily="34" charset="0"/>
                <a:cs typeface="Arial" panose="020B0604020202020204" pitchFamily="34" charset="0"/>
              </a:rPr>
              <a:t>Sicherheitsbestimmungen</a:t>
            </a:r>
          </a:p>
        </p:txBody>
      </p:sp>
      <p:sp>
        <p:nvSpPr>
          <p:cNvPr id="34" name="Flussdiagramm: Verbinder 33">
            <a:extLst>
              <a:ext uri="{FF2B5EF4-FFF2-40B4-BE49-F238E27FC236}">
                <a16:creationId xmlns:a16="http://schemas.microsoft.com/office/drawing/2014/main" id="{FD3F7D4F-6510-5CB0-DD8F-36D06DEE8E14}"/>
              </a:ext>
            </a:extLst>
          </p:cNvPr>
          <p:cNvSpPr/>
          <p:nvPr/>
        </p:nvSpPr>
        <p:spPr>
          <a:xfrm>
            <a:off x="8883978" y="3995780"/>
            <a:ext cx="1989579" cy="19908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7200" b="1" dirty="0">
                <a:latin typeface="Arial" panose="020B0604020202020204" pitchFamily="34" charset="0"/>
                <a:cs typeface="Arial" panose="020B0604020202020204" pitchFamily="34" charset="0"/>
              </a:rPr>
              <a:t>01</a:t>
            </a:r>
          </a:p>
        </p:txBody>
      </p:sp>
      <p:sp>
        <p:nvSpPr>
          <p:cNvPr id="2" name="Textfeld 1">
            <a:extLst>
              <a:ext uri="{FF2B5EF4-FFF2-40B4-BE49-F238E27FC236}">
                <a16:creationId xmlns:a16="http://schemas.microsoft.com/office/drawing/2014/main" id="{B0B1EDA6-6FD8-0F4D-96F5-1E4AEA552902}"/>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6DF6DBDA-F207-440D-5F32-2A25FA2D9637}"/>
              </a:ext>
            </a:extLst>
          </p:cNvPr>
          <p:cNvSpPr txBox="1"/>
          <p:nvPr/>
        </p:nvSpPr>
        <p:spPr>
          <a:xfrm>
            <a:off x="489198" y="5406870"/>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9" name="Bild 1" descr="Ein Bild, das Text, Logo, Symbol, Grafiken enthält.&#10;&#10;KI-generierte Inhalte können fehlerhaft sein.">
            <a:extLst>
              <a:ext uri="{FF2B5EF4-FFF2-40B4-BE49-F238E27FC236}">
                <a16:creationId xmlns:a16="http://schemas.microsoft.com/office/drawing/2014/main" id="{689665D9-58DA-98F5-17DC-99D425C957E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3007" y="5753011"/>
            <a:ext cx="899795" cy="899795"/>
          </a:xfrm>
          <a:prstGeom prst="rect">
            <a:avLst/>
          </a:prstGeom>
          <a:noFill/>
          <a:ln>
            <a:noFill/>
          </a:ln>
        </p:spPr>
      </p:pic>
    </p:spTree>
    <p:extLst>
      <p:ext uri="{BB962C8B-B14F-4D97-AF65-F5344CB8AC3E}">
        <p14:creationId xmlns:p14="http://schemas.microsoft.com/office/powerpoint/2010/main" val="383408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735264-E0DD-0CCF-7591-F9EDD0BF9016}"/>
              </a:ext>
            </a:extLst>
          </p:cNvPr>
          <p:cNvSpPr/>
          <p:nvPr/>
        </p:nvSpPr>
        <p:spPr>
          <a:xfrm>
            <a:off x="0" y="5776202"/>
            <a:ext cx="12192000" cy="1081800"/>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85FE9A64-78CC-CF81-1952-F457CD2E637E}"/>
              </a:ext>
            </a:extLst>
          </p:cNvPr>
          <p:cNvSpPr>
            <a:spLocks noGrp="1"/>
          </p:cNvSpPr>
          <p:nvPr>
            <p:ph type="sldNum" sz="quarter" idx="12"/>
          </p:nvPr>
        </p:nvSpPr>
        <p:spPr>
          <a:xfrm>
            <a:off x="9298506" y="6393435"/>
            <a:ext cx="2743200" cy="365125"/>
          </a:xfrm>
        </p:spPr>
        <p:txBody>
          <a:bodyPr/>
          <a:lstStyle/>
          <a:p>
            <a:fld id="{68DCA2A9-AE72-4666-B0AC-B8F34655BE37}" type="slidenum">
              <a:rPr lang="de-DE" smtClean="0"/>
              <a:t>9</a:t>
            </a:fld>
            <a:endParaRPr lang="de-DE" dirty="0"/>
          </a:p>
        </p:txBody>
      </p:sp>
      <p:sp>
        <p:nvSpPr>
          <p:cNvPr id="7" name="Titel 1">
            <a:extLst>
              <a:ext uri="{FF2B5EF4-FFF2-40B4-BE49-F238E27FC236}">
                <a16:creationId xmlns:a16="http://schemas.microsoft.com/office/drawing/2014/main" id="{5C8E100F-126E-3CE8-E33D-60287B622A5D}"/>
              </a:ext>
            </a:extLst>
          </p:cNvPr>
          <p:cNvSpPr txBox="1">
            <a:spLocks/>
          </p:cNvSpPr>
          <p:nvPr/>
        </p:nvSpPr>
        <p:spPr>
          <a:xfrm>
            <a:off x="565240" y="374234"/>
            <a:ext cx="5809245" cy="74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dirty="0">
                <a:solidFill>
                  <a:srgbClr val="800000"/>
                </a:solidFill>
                <a:latin typeface="Arial" panose="020B0604020202020204" pitchFamily="34" charset="0"/>
                <a:cs typeface="Arial" panose="020B0604020202020204" pitchFamily="34" charset="0"/>
              </a:rPr>
              <a:t>Allgemeine Sicherheitsbestimmungen</a:t>
            </a:r>
          </a:p>
        </p:txBody>
      </p:sp>
      <p:sp>
        <p:nvSpPr>
          <p:cNvPr id="13" name="Flussdiagramm: Verbinder 12">
            <a:extLst>
              <a:ext uri="{FF2B5EF4-FFF2-40B4-BE49-F238E27FC236}">
                <a16:creationId xmlns:a16="http://schemas.microsoft.com/office/drawing/2014/main" id="{55710CF2-9E7B-5C86-E0EC-CABCA4A334B7}"/>
              </a:ext>
            </a:extLst>
          </p:cNvPr>
          <p:cNvSpPr/>
          <p:nvPr/>
        </p:nvSpPr>
        <p:spPr>
          <a:xfrm>
            <a:off x="565240" y="1684034"/>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01</a:t>
            </a:r>
          </a:p>
        </p:txBody>
      </p:sp>
      <p:sp>
        <p:nvSpPr>
          <p:cNvPr id="14" name="Textplatzhalter 6">
            <a:extLst>
              <a:ext uri="{FF2B5EF4-FFF2-40B4-BE49-F238E27FC236}">
                <a16:creationId xmlns:a16="http://schemas.microsoft.com/office/drawing/2014/main" id="{61D0E67A-D27F-46CF-8F88-1B2C6BFEE0F5}"/>
              </a:ext>
            </a:extLst>
          </p:cNvPr>
          <p:cNvSpPr txBox="1">
            <a:spLocks/>
          </p:cNvSpPr>
          <p:nvPr/>
        </p:nvSpPr>
        <p:spPr bwMode="gray">
          <a:xfrm>
            <a:off x="1451288" y="1797019"/>
            <a:ext cx="6166518"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dirty="0">
                <a:effectLst/>
                <a:latin typeface="Arial" panose="020B0604020202020204" pitchFamily="34" charset="0"/>
                <a:ea typeface="SimSun" panose="02010600030101010101" pitchFamily="2" charset="-122"/>
              </a:rPr>
              <a:t>Jede Waffe ist als geladen zu betrachten.</a:t>
            </a:r>
          </a:p>
        </p:txBody>
      </p:sp>
      <p:sp>
        <p:nvSpPr>
          <p:cNvPr id="15" name="Flussdiagramm: Verbinder 14">
            <a:extLst>
              <a:ext uri="{FF2B5EF4-FFF2-40B4-BE49-F238E27FC236}">
                <a16:creationId xmlns:a16="http://schemas.microsoft.com/office/drawing/2014/main" id="{F86C99F2-6454-F8BC-7EC5-2F2D6FC938B9}"/>
              </a:ext>
            </a:extLst>
          </p:cNvPr>
          <p:cNvSpPr/>
          <p:nvPr/>
        </p:nvSpPr>
        <p:spPr>
          <a:xfrm>
            <a:off x="565240" y="2500909"/>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02</a:t>
            </a:r>
          </a:p>
        </p:txBody>
      </p:sp>
      <p:sp>
        <p:nvSpPr>
          <p:cNvPr id="16" name="Textplatzhalter 6">
            <a:extLst>
              <a:ext uri="{FF2B5EF4-FFF2-40B4-BE49-F238E27FC236}">
                <a16:creationId xmlns:a16="http://schemas.microsoft.com/office/drawing/2014/main" id="{601521FB-875B-440B-73E9-12ABF88AA12B}"/>
              </a:ext>
            </a:extLst>
          </p:cNvPr>
          <p:cNvSpPr txBox="1">
            <a:spLocks/>
          </p:cNvSpPr>
          <p:nvPr/>
        </p:nvSpPr>
        <p:spPr bwMode="gray">
          <a:xfrm>
            <a:off x="1451288" y="2613895"/>
            <a:ext cx="9146541"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dirty="0">
                <a:effectLst/>
                <a:latin typeface="Arial" panose="020B0604020202020204" pitchFamily="34" charset="0"/>
                <a:ea typeface="SimSun" panose="02010600030101010101" pitchFamily="2" charset="-122"/>
              </a:rPr>
              <a:t>Die Waffe ist nie auf etwas zu richten, was man nicht treffen will.</a:t>
            </a:r>
          </a:p>
        </p:txBody>
      </p:sp>
      <p:sp>
        <p:nvSpPr>
          <p:cNvPr id="17" name="Flussdiagramm: Verbinder 16">
            <a:extLst>
              <a:ext uri="{FF2B5EF4-FFF2-40B4-BE49-F238E27FC236}">
                <a16:creationId xmlns:a16="http://schemas.microsoft.com/office/drawing/2014/main" id="{1D08CAE7-26CA-2E59-B9D0-9A8E9079279A}"/>
              </a:ext>
            </a:extLst>
          </p:cNvPr>
          <p:cNvSpPr/>
          <p:nvPr/>
        </p:nvSpPr>
        <p:spPr>
          <a:xfrm>
            <a:off x="565239" y="3317783"/>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03</a:t>
            </a:r>
          </a:p>
        </p:txBody>
      </p:sp>
      <p:sp>
        <p:nvSpPr>
          <p:cNvPr id="18" name="Textplatzhalter 6">
            <a:extLst>
              <a:ext uri="{FF2B5EF4-FFF2-40B4-BE49-F238E27FC236}">
                <a16:creationId xmlns:a16="http://schemas.microsoft.com/office/drawing/2014/main" id="{EF8C59BA-BFC8-F306-D756-6D1092CF3BAF}"/>
              </a:ext>
            </a:extLst>
          </p:cNvPr>
          <p:cNvSpPr txBox="1">
            <a:spLocks/>
          </p:cNvSpPr>
          <p:nvPr/>
        </p:nvSpPr>
        <p:spPr bwMode="gray">
          <a:xfrm>
            <a:off x="1451287" y="3434974"/>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dirty="0">
                <a:effectLst/>
                <a:latin typeface="Arial" panose="020B0604020202020204" pitchFamily="34" charset="0"/>
                <a:ea typeface="SimSun" panose="02010600030101010101" pitchFamily="2" charset="-122"/>
              </a:rPr>
              <a:t>Der Abzugsfinger berührt den Abzug erst, wenn das Visier auf das Ziel gerichtet ist.</a:t>
            </a:r>
          </a:p>
        </p:txBody>
      </p:sp>
      <p:sp>
        <p:nvSpPr>
          <p:cNvPr id="19" name="Flussdiagramm: Verbinder 18">
            <a:extLst>
              <a:ext uri="{FF2B5EF4-FFF2-40B4-BE49-F238E27FC236}">
                <a16:creationId xmlns:a16="http://schemas.microsoft.com/office/drawing/2014/main" id="{6A910E18-85CA-E662-DFF6-7B826D2FAAAC}"/>
              </a:ext>
            </a:extLst>
          </p:cNvPr>
          <p:cNvSpPr/>
          <p:nvPr/>
        </p:nvSpPr>
        <p:spPr>
          <a:xfrm>
            <a:off x="565239" y="4143070"/>
            <a:ext cx="579600" cy="579600"/>
          </a:xfrm>
          <a:prstGeom prst="flowChartConnector">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04</a:t>
            </a:r>
          </a:p>
        </p:txBody>
      </p:sp>
      <p:sp>
        <p:nvSpPr>
          <p:cNvPr id="20" name="Textplatzhalter 6">
            <a:extLst>
              <a:ext uri="{FF2B5EF4-FFF2-40B4-BE49-F238E27FC236}">
                <a16:creationId xmlns:a16="http://schemas.microsoft.com/office/drawing/2014/main" id="{6BE06764-917A-61C9-EBA0-E8B96EA938DB}"/>
              </a:ext>
            </a:extLst>
          </p:cNvPr>
          <p:cNvSpPr txBox="1">
            <a:spLocks/>
          </p:cNvSpPr>
          <p:nvPr/>
        </p:nvSpPr>
        <p:spPr bwMode="gray">
          <a:xfrm>
            <a:off x="1451287" y="4251850"/>
            <a:ext cx="9626767" cy="276999"/>
          </a:xfrm>
          <a:prstGeom prst="rect">
            <a:avLst/>
          </a:prstGeom>
        </p:spPr>
        <p:txBody>
          <a:bodyPr vert="horz" wrap="square" lIns="0" tIns="0" rIns="0" bIns="0" rtlCol="0" anchor="ctr" anchorCtr="0">
            <a:spAutoFit/>
          </a:bodyPr>
          <a:lstStyle>
            <a:lvl1pPr marL="0" indent="0" algn="l" defTabSz="914400" rtl="0" eaLnBrk="1" latinLnBrk="0" hangingPunct="1">
              <a:spcBef>
                <a:spcPts val="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2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2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tabLst>
                <a:tab pos="228600" algn="l"/>
                <a:tab pos="449580" algn="l"/>
              </a:tabLst>
            </a:pPr>
            <a:r>
              <a:rPr lang="de-DE" sz="1800" dirty="0">
                <a:effectLst/>
                <a:latin typeface="Arial" panose="020B0604020202020204" pitchFamily="34" charset="0"/>
                <a:ea typeface="SimSun" panose="02010600030101010101" pitchFamily="2" charset="-122"/>
              </a:rPr>
              <a:t>Die Schützin / der Schütze muss sich ihres / seines Zieles sicher sein.</a:t>
            </a:r>
          </a:p>
        </p:txBody>
      </p:sp>
      <p:sp>
        <p:nvSpPr>
          <p:cNvPr id="2" name="Textfeld 1">
            <a:extLst>
              <a:ext uri="{FF2B5EF4-FFF2-40B4-BE49-F238E27FC236}">
                <a16:creationId xmlns:a16="http://schemas.microsoft.com/office/drawing/2014/main" id="{48E2DFFA-B0A4-57D2-7098-77FE133EC7BD}"/>
              </a:ext>
            </a:extLst>
          </p:cNvPr>
          <p:cNvSpPr txBox="1"/>
          <p:nvPr/>
        </p:nvSpPr>
        <p:spPr>
          <a:xfrm>
            <a:off x="342077" y="6349404"/>
            <a:ext cx="5591655"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 Landesjagd- und Naturschutzverband Hamburg – Bezirks-Jägergruppe Altona</a:t>
            </a:r>
          </a:p>
        </p:txBody>
      </p:sp>
      <p:sp>
        <p:nvSpPr>
          <p:cNvPr id="5" name="Textfeld 4">
            <a:extLst>
              <a:ext uri="{FF2B5EF4-FFF2-40B4-BE49-F238E27FC236}">
                <a16:creationId xmlns:a16="http://schemas.microsoft.com/office/drawing/2014/main" id="{FB50E4C3-BADF-9476-796F-63D58BE13DBC}"/>
              </a:ext>
            </a:extLst>
          </p:cNvPr>
          <p:cNvSpPr txBox="1"/>
          <p:nvPr/>
        </p:nvSpPr>
        <p:spPr>
          <a:xfrm>
            <a:off x="482848" y="5590792"/>
            <a:ext cx="6108452" cy="369332"/>
          </a:xfrm>
          <a:prstGeom prst="rect">
            <a:avLst/>
          </a:prstGeom>
          <a:solidFill>
            <a:schemeClr val="accent6"/>
          </a:solidFill>
        </p:spPr>
        <p:txBody>
          <a:bodyPr wrap="square" rtlCol="0">
            <a:spAutoFit/>
          </a:bodyPr>
          <a:lstStyle/>
          <a:p>
            <a:pPr algn="ctr"/>
            <a:r>
              <a:rPr lang="de-DE" dirty="0">
                <a:latin typeface="Arial" panose="020B0604020202020204" pitchFamily="34" charset="0"/>
                <a:cs typeface="Arial" panose="020B0604020202020204" pitchFamily="34" charset="0"/>
              </a:rPr>
              <a:t>Grundlagenseminar – „Kurzwaffe im jagdlichen Einsatz“</a:t>
            </a:r>
          </a:p>
        </p:txBody>
      </p:sp>
      <p:pic>
        <p:nvPicPr>
          <p:cNvPr id="8" name="Bild 1" descr="Ein Bild, das Text, Logo, Symbol, Grafiken enthält.&#10;&#10;KI-generierte Inhalte können fehlerhaft sein.">
            <a:extLst>
              <a:ext uri="{FF2B5EF4-FFF2-40B4-BE49-F238E27FC236}">
                <a16:creationId xmlns:a16="http://schemas.microsoft.com/office/drawing/2014/main" id="{037D6618-DCE9-C7DD-B052-ADC6512EA6E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809357" y="5867204"/>
            <a:ext cx="899795" cy="899795"/>
          </a:xfrm>
          <a:prstGeom prst="rect">
            <a:avLst/>
          </a:prstGeom>
          <a:noFill/>
          <a:ln>
            <a:noFill/>
          </a:ln>
        </p:spPr>
      </p:pic>
    </p:spTree>
    <p:extLst>
      <p:ext uri="{BB962C8B-B14F-4D97-AF65-F5344CB8AC3E}">
        <p14:creationId xmlns:p14="http://schemas.microsoft.com/office/powerpoint/2010/main" val="106015075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4044</Words>
  <Application>Microsoft Office PowerPoint</Application>
  <PresentationFormat>Breitbild</PresentationFormat>
  <Paragraphs>709</Paragraphs>
  <Slides>76</Slides>
  <Notes>1</Notes>
  <HiddenSlides>0</HiddenSlides>
  <MMClips>3</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76</vt:i4>
      </vt:variant>
    </vt:vector>
  </HeadingPairs>
  <TitlesOfParts>
    <vt:vector size="81" baseType="lpstr">
      <vt:lpstr>Arial</vt:lpstr>
      <vt:lpstr>Calibri</vt:lpstr>
      <vt:lpstr>Calibri Light</vt:lpstr>
      <vt:lpstr>Times New Roman</vt:lpstr>
      <vt:lpstr>Office</vt:lpstr>
      <vt:lpstr>Herzlich Willkommen   Grundlagenseminar -  „Kurzwaffe im jagdlichen Einsatz“</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Ron Droege</dc:creator>
  <cp:lastModifiedBy>Ron Droege</cp:lastModifiedBy>
  <cp:revision>103</cp:revision>
  <dcterms:created xsi:type="dcterms:W3CDTF">2023-10-18T05:04:50Z</dcterms:created>
  <dcterms:modified xsi:type="dcterms:W3CDTF">2026-06-16T06:30:37Z</dcterms:modified>
</cp:coreProperties>
</file>